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377" r:id="rId4"/>
    <p:sldId id="258" r:id="rId5"/>
    <p:sldId id="259" r:id="rId6"/>
    <p:sldId id="260" r:id="rId7"/>
    <p:sldId id="261" r:id="rId8"/>
    <p:sldId id="262" r:id="rId9"/>
    <p:sldId id="267" r:id="rId10"/>
    <p:sldId id="268" r:id="rId11"/>
    <p:sldId id="263" r:id="rId12"/>
    <p:sldId id="264" r:id="rId13"/>
    <p:sldId id="265" r:id="rId14"/>
    <p:sldId id="378" r:id="rId15"/>
    <p:sldId id="379" r:id="rId16"/>
    <p:sldId id="269" r:id="rId17"/>
    <p:sldId id="270" r:id="rId18"/>
    <p:sldId id="271" r:id="rId19"/>
    <p:sldId id="272" r:id="rId20"/>
    <p:sldId id="273" r:id="rId21"/>
    <p:sldId id="274" r:id="rId22"/>
    <p:sldId id="283" r:id="rId23"/>
    <p:sldId id="284" r:id="rId24"/>
    <p:sldId id="285" r:id="rId25"/>
    <p:sldId id="276" r:id="rId26"/>
    <p:sldId id="277" r:id="rId27"/>
    <p:sldId id="278" r:id="rId28"/>
    <p:sldId id="279" r:id="rId29"/>
    <p:sldId id="280" r:id="rId30"/>
    <p:sldId id="281" r:id="rId31"/>
    <p:sldId id="282" r:id="rId32"/>
    <p:sldId id="286" r:id="rId33"/>
    <p:sldId id="287" r:id="rId34"/>
    <p:sldId id="288" r:id="rId35"/>
    <p:sldId id="289" r:id="rId36"/>
    <p:sldId id="290" r:id="rId37"/>
    <p:sldId id="291" r:id="rId38"/>
    <p:sldId id="292" r:id="rId39"/>
    <p:sldId id="293" r:id="rId40"/>
    <p:sldId id="339" r:id="rId41"/>
    <p:sldId id="294" r:id="rId42"/>
    <p:sldId id="295" r:id="rId43"/>
    <p:sldId id="309" r:id="rId44"/>
    <p:sldId id="330" r:id="rId45"/>
    <p:sldId id="331" r:id="rId46"/>
    <p:sldId id="332" r:id="rId47"/>
    <p:sldId id="333" r:id="rId48"/>
    <p:sldId id="340" r:id="rId49"/>
    <p:sldId id="337" r:id="rId50"/>
    <p:sldId id="338" r:id="rId51"/>
    <p:sldId id="306" r:id="rId52"/>
    <p:sldId id="336" r:id="rId53"/>
    <p:sldId id="304" r:id="rId54"/>
    <p:sldId id="307" r:id="rId55"/>
    <p:sldId id="308" r:id="rId56"/>
    <p:sldId id="296" r:id="rId57"/>
    <p:sldId id="297" r:id="rId58"/>
    <p:sldId id="298" r:id="rId59"/>
    <p:sldId id="299" r:id="rId60"/>
    <p:sldId id="341" r:id="rId61"/>
    <p:sldId id="342" r:id="rId62"/>
    <p:sldId id="300"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61" r:id="rId77"/>
    <p:sldId id="356" r:id="rId78"/>
    <p:sldId id="357" r:id="rId79"/>
    <p:sldId id="358" r:id="rId80"/>
    <p:sldId id="359" r:id="rId81"/>
    <p:sldId id="362" r:id="rId82"/>
    <p:sldId id="363" r:id="rId83"/>
    <p:sldId id="364" r:id="rId84"/>
    <p:sldId id="365" r:id="rId85"/>
    <p:sldId id="366" r:id="rId86"/>
    <p:sldId id="360" r:id="rId87"/>
    <p:sldId id="367" r:id="rId88"/>
    <p:sldId id="368" r:id="rId89"/>
    <p:sldId id="369" r:id="rId90"/>
    <p:sldId id="302" r:id="rId91"/>
    <p:sldId id="370" r:id="rId92"/>
    <p:sldId id="371" r:id="rId93"/>
    <p:sldId id="372" r:id="rId94"/>
    <p:sldId id="301" r:id="rId95"/>
    <p:sldId id="373" r:id="rId96"/>
    <p:sldId id="374" r:id="rId97"/>
    <p:sldId id="375" r:id="rId98"/>
    <p:sldId id="376"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napToGrid="0">
      <p:cViewPr varScale="1">
        <p:scale>
          <a:sx n="51" d="100"/>
          <a:sy n="51" d="100"/>
        </p:scale>
        <p:origin x="12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434CD-8014-4A5C-8A20-68F35F8233CA}" type="datetimeFigureOut">
              <a:rPr lang="en-IN" smtClean="0"/>
              <a:t>04-07-2020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0045D-AE37-422C-AEED-062849718B2F}" type="slidenum">
              <a:rPr lang="en-IN" smtClean="0"/>
              <a:t>‹#›</a:t>
            </a:fld>
            <a:endParaRPr lang="en-IN"/>
          </a:p>
        </p:txBody>
      </p:sp>
    </p:spTree>
    <p:extLst>
      <p:ext uri="{BB962C8B-B14F-4D97-AF65-F5344CB8AC3E}">
        <p14:creationId xmlns:p14="http://schemas.microsoft.com/office/powerpoint/2010/main" val="97359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27% in a series of 4832 patients from China, with a mean age of 37 years.</a:t>
            </a:r>
            <a:endParaRPr lang="en-IN" sz="1200" dirty="0"/>
          </a:p>
          <a:p>
            <a:endParaRPr lang="en-IN" dirty="0"/>
          </a:p>
        </p:txBody>
      </p:sp>
      <p:sp>
        <p:nvSpPr>
          <p:cNvPr id="4" name="Slide Number Placeholder 3"/>
          <p:cNvSpPr>
            <a:spLocks noGrp="1"/>
          </p:cNvSpPr>
          <p:nvPr>
            <p:ph type="sldNum" sz="quarter" idx="5"/>
          </p:nvPr>
        </p:nvSpPr>
        <p:spPr/>
        <p:txBody>
          <a:bodyPr/>
          <a:lstStyle/>
          <a:p>
            <a:fld id="{A610045D-AE37-422C-AEED-062849718B2F}" type="slidenum">
              <a:rPr lang="en-IN" smtClean="0"/>
              <a:t>7</a:t>
            </a:fld>
            <a:endParaRPr lang="en-IN"/>
          </a:p>
        </p:txBody>
      </p:sp>
    </p:spTree>
    <p:extLst>
      <p:ext uri="{BB962C8B-B14F-4D97-AF65-F5344CB8AC3E}">
        <p14:creationId xmlns:p14="http://schemas.microsoft.com/office/powerpoint/2010/main" val="215630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low puncture in the middle and posterior one-third of the IAS is desired for the double balloon mitral valvuloplasty.</a:t>
            </a:r>
            <a:endParaRPr lang="en-IN" dirty="0"/>
          </a:p>
        </p:txBody>
      </p:sp>
      <p:sp>
        <p:nvSpPr>
          <p:cNvPr id="4" name="Slide Number Placeholder 3"/>
          <p:cNvSpPr>
            <a:spLocks noGrp="1"/>
          </p:cNvSpPr>
          <p:nvPr>
            <p:ph type="sldNum" sz="quarter" idx="5"/>
          </p:nvPr>
        </p:nvSpPr>
        <p:spPr/>
        <p:txBody>
          <a:bodyPr/>
          <a:lstStyle/>
          <a:p>
            <a:fld id="{A610045D-AE37-422C-AEED-062849718B2F}" type="slidenum">
              <a:rPr lang="en-IN" smtClean="0"/>
              <a:t>49</a:t>
            </a:fld>
            <a:endParaRPr lang="en-IN"/>
          </a:p>
        </p:txBody>
      </p:sp>
    </p:spTree>
    <p:extLst>
      <p:ext uri="{BB962C8B-B14F-4D97-AF65-F5344CB8AC3E}">
        <p14:creationId xmlns:p14="http://schemas.microsoft.com/office/powerpoint/2010/main" val="400584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cs typeface="Aparajita" panose="02020603050405020304" pitchFamily="18" charset="0"/>
              </a:rPr>
              <a:t>One has to be very careful especially in cases of thick</a:t>
            </a:r>
          </a:p>
          <a:p>
            <a:pPr>
              <a:lnSpc>
                <a:spcPct val="150000"/>
              </a:lnSpc>
            </a:pPr>
            <a:r>
              <a:rPr lang="en-US" sz="1200" dirty="0">
                <a:cs typeface="Aparajita" panose="02020603050405020304" pitchFamily="18" charset="0"/>
              </a:rPr>
              <a:t>septum and small LA as needle requires more than usual</a:t>
            </a:r>
          </a:p>
          <a:p>
            <a:pPr>
              <a:lnSpc>
                <a:spcPct val="150000"/>
              </a:lnSpc>
            </a:pPr>
            <a:r>
              <a:rPr lang="en-US" sz="1200" dirty="0">
                <a:cs typeface="Aparajita" panose="02020603050405020304" pitchFamily="18" charset="0"/>
              </a:rPr>
              <a:t>pressure at puncture site.</a:t>
            </a:r>
            <a:endParaRPr lang="en-IN" sz="1200" dirty="0">
              <a:cs typeface="Aparajita"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610045D-AE37-422C-AEED-062849718B2F}" type="slidenum">
              <a:rPr lang="en-IN" smtClean="0"/>
              <a:t>52</a:t>
            </a:fld>
            <a:endParaRPr lang="en-IN"/>
          </a:p>
        </p:txBody>
      </p:sp>
    </p:spTree>
    <p:extLst>
      <p:ext uri="{BB962C8B-B14F-4D97-AF65-F5344CB8AC3E}">
        <p14:creationId xmlns:p14="http://schemas.microsoft.com/office/powerpoint/2010/main" val="280346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curve is larger than the curve placed in the LA alone with the conventional direct method.</a:t>
            </a:r>
          </a:p>
          <a:p>
            <a:endParaRPr lang="en-IN" dirty="0"/>
          </a:p>
        </p:txBody>
      </p:sp>
      <p:sp>
        <p:nvSpPr>
          <p:cNvPr id="4" name="Slide Number Placeholder 3"/>
          <p:cNvSpPr>
            <a:spLocks noGrp="1"/>
          </p:cNvSpPr>
          <p:nvPr>
            <p:ph type="sldNum" sz="quarter" idx="5"/>
          </p:nvPr>
        </p:nvSpPr>
        <p:spPr/>
        <p:txBody>
          <a:bodyPr/>
          <a:lstStyle/>
          <a:p>
            <a:fld id="{A610045D-AE37-422C-AEED-062849718B2F}" type="slidenum">
              <a:rPr lang="en-IN" smtClean="0"/>
              <a:t>61</a:t>
            </a:fld>
            <a:endParaRPr lang="en-IN"/>
          </a:p>
        </p:txBody>
      </p:sp>
    </p:spTree>
    <p:extLst>
      <p:ext uri="{BB962C8B-B14F-4D97-AF65-F5344CB8AC3E}">
        <p14:creationId xmlns:p14="http://schemas.microsoft.com/office/powerpoint/2010/main" val="195681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3D34-D7FF-42C1-9C36-8C3A5DE76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6ABEBCE-0E1A-4937-9ECE-3A0769524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0A4407-5D8A-4451-92A8-769AE01D9B42}"/>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C09EAA66-0B9E-47AA-ACCE-B77F38A641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CCFD49-164D-4E77-B1F4-1E963CC8F820}"/>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37372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A2D5-0FB3-4F6E-8713-E1C9ED89AF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84EE95-74CB-43B7-BE63-BF6194B41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75C38C-1ADF-432F-905A-D679001ADA78}"/>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F54473C9-8322-42E9-B1E9-6469CC965E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FA9D73-ED7B-421F-8255-0DE0BD0A139B}"/>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44116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4E49E-A6C4-4915-A2A0-5304AF90E7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1BF35A2-AD31-43B5-BC51-33D748BB55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0875A9-5F3D-4718-B41F-0DCD75D5D6A0}"/>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39EBC636-825A-4C89-ACFE-B187920E0A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3EA614-980C-4DA2-807A-1A43A38F5685}"/>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30657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8887-9668-4DE9-973C-3419A496B6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9E76B40-8AE6-43EB-95C6-6A3AD60C9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EEF9E5-5942-411C-BF19-942ADA67E3C9}"/>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DB0E36AE-19E6-4375-9CD8-C65BEF0E5E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C653BD-8DB3-436B-8523-A5802F5EA35F}"/>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54799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088D-0C18-4664-B87E-2814F4320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60A5624-0746-4518-9FDD-2E62CA05B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6B97-E0AD-44F6-AAD0-AF4419697C98}"/>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5E8A08AE-ACB6-40BB-8EAB-8A6E9A8315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3532E4-9F88-42A7-9740-86D062572595}"/>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18167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AC9F-AE31-42B4-A039-A5F34801B4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FFD3507-138A-49CF-9DD8-0D08DE547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431A039-8F37-465B-BA90-119897782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4408623-6D89-4C96-8468-A31B75F60747}"/>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6" name="Footer Placeholder 5">
            <a:extLst>
              <a:ext uri="{FF2B5EF4-FFF2-40B4-BE49-F238E27FC236}">
                <a16:creationId xmlns:a16="http://schemas.microsoft.com/office/drawing/2014/main" id="{2647C988-6FFD-4E2A-99F3-AFA94E5990C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A1D018-21BD-415F-A883-E3C70997B391}"/>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76076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C497-D3CC-46CB-B63A-B77A38E3120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2EA4A28-843B-4F2E-9CDC-77A517DBB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BE6D1-C740-49A5-95C4-47DE1F115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EA4CE4A-B2D2-4B8D-805B-BAB6CFD80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F74756-239F-46F0-A722-5202F69D53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4B3724D-88A8-42B9-849F-D1A7DC0122E0}"/>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8" name="Footer Placeholder 7">
            <a:extLst>
              <a:ext uri="{FF2B5EF4-FFF2-40B4-BE49-F238E27FC236}">
                <a16:creationId xmlns:a16="http://schemas.microsoft.com/office/drawing/2014/main" id="{CD7A20A7-D53F-45F6-831D-D017E8EC03A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C3DB613-6098-4B08-8592-CD0EC3C4D1E5}"/>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274072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8A5B-244D-4DE7-9ABF-D593BF1567F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887EB40-340E-40CE-8936-79916D458ADC}"/>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4" name="Footer Placeholder 3">
            <a:extLst>
              <a:ext uri="{FF2B5EF4-FFF2-40B4-BE49-F238E27FC236}">
                <a16:creationId xmlns:a16="http://schemas.microsoft.com/office/drawing/2014/main" id="{CECF0431-DD7B-4614-8E1C-D02AABF4E11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C29EE63-738F-4072-83BF-4F9403B25C63}"/>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397771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8EFDC-D071-4A90-9AB2-15D5E846F862}"/>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3" name="Footer Placeholder 2">
            <a:extLst>
              <a:ext uri="{FF2B5EF4-FFF2-40B4-BE49-F238E27FC236}">
                <a16:creationId xmlns:a16="http://schemas.microsoft.com/office/drawing/2014/main" id="{8AB74ABE-9496-45D0-962C-1412E2B11BE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54B7B4-C111-4B94-9665-D1D9B35249A5}"/>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21695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FF8D-BB79-4CD6-925D-F56B43EE7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C61F5E5-2309-4199-939D-26BBCF555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39EF104-7567-40E6-96B7-AA7CA2EFF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4CBC4-A299-4CD2-84EF-3B1283982B72}"/>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6" name="Footer Placeholder 5">
            <a:extLst>
              <a:ext uri="{FF2B5EF4-FFF2-40B4-BE49-F238E27FC236}">
                <a16:creationId xmlns:a16="http://schemas.microsoft.com/office/drawing/2014/main" id="{66E4BDD5-E20E-4000-8AA2-1D5C5BD3BE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73DC62-37C9-4735-87FF-85359F293769}"/>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33946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4573-0905-4326-9A6E-6A83BC0C1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D3B34F-0DA3-4069-BC72-A5D8578A0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79CC044-4DEA-418D-8C3B-9C648BFAE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711D1-04BE-4EEC-8F4B-127D2C081B10}"/>
              </a:ext>
            </a:extLst>
          </p:cNvPr>
          <p:cNvSpPr>
            <a:spLocks noGrp="1"/>
          </p:cNvSpPr>
          <p:nvPr>
            <p:ph type="dt" sz="half" idx="10"/>
          </p:nvPr>
        </p:nvSpPr>
        <p:spPr/>
        <p:txBody>
          <a:bodyPr/>
          <a:lstStyle/>
          <a:p>
            <a:fld id="{7CD3DD8D-386B-4B8A-ABBB-3FD035E33BB0}" type="datetimeFigureOut">
              <a:rPr lang="en-IN" smtClean="0"/>
              <a:t>04-07-2020</a:t>
            </a:fld>
            <a:endParaRPr lang="en-IN"/>
          </a:p>
        </p:txBody>
      </p:sp>
      <p:sp>
        <p:nvSpPr>
          <p:cNvPr id="6" name="Footer Placeholder 5">
            <a:extLst>
              <a:ext uri="{FF2B5EF4-FFF2-40B4-BE49-F238E27FC236}">
                <a16:creationId xmlns:a16="http://schemas.microsoft.com/office/drawing/2014/main" id="{D296C170-85F2-44B6-8828-DFB240598F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08D4C5-7895-4753-B578-49E3600E59E9}"/>
              </a:ext>
            </a:extLst>
          </p:cNvPr>
          <p:cNvSpPr>
            <a:spLocks noGrp="1"/>
          </p:cNvSpPr>
          <p:nvPr>
            <p:ph type="sldNum" sz="quarter" idx="12"/>
          </p:nvPr>
        </p:nvSpPr>
        <p:spPr/>
        <p:txBody>
          <a:bodyPr/>
          <a:lstStyle/>
          <a:p>
            <a:fld id="{A55AD222-8A05-453E-9143-4777692C575F}" type="slidenum">
              <a:rPr lang="en-IN" smtClean="0"/>
              <a:t>‹#›</a:t>
            </a:fld>
            <a:endParaRPr lang="en-IN"/>
          </a:p>
        </p:txBody>
      </p:sp>
    </p:spTree>
    <p:extLst>
      <p:ext uri="{BB962C8B-B14F-4D97-AF65-F5344CB8AC3E}">
        <p14:creationId xmlns:p14="http://schemas.microsoft.com/office/powerpoint/2010/main" val="19861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4D4EA-8101-4E5D-9A13-0F9CEAF99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B3F1F7C-CACA-4F43-A582-FF4F81739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3B0A0E-E0F6-4FE9-B6E1-D3C6606ED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3DD8D-386B-4B8A-ABBB-3FD035E33BB0}" type="datetimeFigureOut">
              <a:rPr lang="en-IN" smtClean="0"/>
              <a:t>04-07-2020</a:t>
            </a:fld>
            <a:endParaRPr lang="en-IN"/>
          </a:p>
        </p:txBody>
      </p:sp>
      <p:sp>
        <p:nvSpPr>
          <p:cNvPr id="5" name="Footer Placeholder 4">
            <a:extLst>
              <a:ext uri="{FF2B5EF4-FFF2-40B4-BE49-F238E27FC236}">
                <a16:creationId xmlns:a16="http://schemas.microsoft.com/office/drawing/2014/main" id="{76441F70-20A4-400C-9792-3F953B689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63001A3-EA94-4405-8D1E-7D5DC7ED8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AD222-8A05-453E-9143-4777692C575F}" type="slidenum">
              <a:rPr lang="en-IN" smtClean="0"/>
              <a:t>‹#›</a:t>
            </a:fld>
            <a:endParaRPr lang="en-IN"/>
          </a:p>
        </p:txBody>
      </p:sp>
    </p:spTree>
    <p:extLst>
      <p:ext uri="{BB962C8B-B14F-4D97-AF65-F5344CB8AC3E}">
        <p14:creationId xmlns:p14="http://schemas.microsoft.com/office/powerpoint/2010/main" val="242041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8AD6-7AFE-4CD0-B672-2F6D920D0EF6}"/>
              </a:ext>
            </a:extLst>
          </p:cNvPr>
          <p:cNvSpPr>
            <a:spLocks noGrp="1"/>
          </p:cNvSpPr>
          <p:nvPr>
            <p:ph type="ctrTitle"/>
          </p:nvPr>
        </p:nvSpPr>
        <p:spPr/>
        <p:txBody>
          <a:bodyPr>
            <a:normAutofit/>
          </a:bodyPr>
          <a:lstStyle/>
          <a:p>
            <a:r>
              <a:rPr lang="en-IN" sz="4400" dirty="0">
                <a:latin typeface="Arial Rounded MT Bold" panose="020F0704030504030204" pitchFamily="34" charset="0"/>
              </a:rPr>
              <a:t>MITRAL VALVE STENOSIS - BMV</a:t>
            </a:r>
          </a:p>
        </p:txBody>
      </p:sp>
      <p:sp>
        <p:nvSpPr>
          <p:cNvPr id="3" name="Subtitle 2">
            <a:extLst>
              <a:ext uri="{FF2B5EF4-FFF2-40B4-BE49-F238E27FC236}">
                <a16:creationId xmlns:a16="http://schemas.microsoft.com/office/drawing/2014/main" id="{2DE72190-BC6B-4C76-B581-A7EB6A9D1FDD}"/>
              </a:ext>
            </a:extLst>
          </p:cNvPr>
          <p:cNvSpPr>
            <a:spLocks noGrp="1"/>
          </p:cNvSpPr>
          <p:nvPr>
            <p:ph type="subTitle" idx="1"/>
          </p:nvPr>
        </p:nvSpPr>
        <p:spPr>
          <a:xfrm>
            <a:off x="7748336" y="5735637"/>
            <a:ext cx="3561347" cy="637674"/>
          </a:xfrm>
        </p:spPr>
        <p:txBody>
          <a:bodyPr/>
          <a:lstStyle/>
          <a:p>
            <a:r>
              <a:rPr lang="en-IN" dirty="0"/>
              <a:t>DR MANJUNATH </a:t>
            </a:r>
          </a:p>
        </p:txBody>
      </p:sp>
    </p:spTree>
    <p:extLst>
      <p:ext uri="{BB962C8B-B14F-4D97-AF65-F5344CB8AC3E}">
        <p14:creationId xmlns:p14="http://schemas.microsoft.com/office/powerpoint/2010/main" val="163489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05C50-9D1D-448B-BBCA-14678D38F135}"/>
              </a:ext>
            </a:extLst>
          </p:cNvPr>
          <p:cNvSpPr>
            <a:spLocks noGrp="1"/>
          </p:cNvSpPr>
          <p:nvPr>
            <p:ph idx="1"/>
          </p:nvPr>
        </p:nvSpPr>
        <p:spPr>
          <a:xfrm>
            <a:off x="1326714" y="914400"/>
            <a:ext cx="10034392" cy="5029200"/>
          </a:xfrm>
        </p:spPr>
        <p:txBody>
          <a:bodyPr>
            <a:normAutofit/>
          </a:bodyPr>
          <a:lstStyle/>
          <a:p>
            <a:pPr>
              <a:lnSpc>
                <a:spcPct val="150000"/>
              </a:lnSpc>
            </a:pPr>
            <a:r>
              <a:rPr lang="en-US" sz="2400" dirty="0"/>
              <a:t>The mortality of untreated patients with MS</a:t>
            </a:r>
          </a:p>
          <a:p>
            <a:pPr marL="457200" lvl="1" indent="0">
              <a:lnSpc>
                <a:spcPct val="150000"/>
              </a:lnSpc>
              <a:buNone/>
            </a:pPr>
            <a:r>
              <a:rPr lang="en-US" dirty="0"/>
              <a:t>1. Progressive pulmonary and systemic congestion in 60% to 70%,</a:t>
            </a:r>
          </a:p>
          <a:p>
            <a:pPr marL="457200" lvl="1" indent="0">
              <a:lnSpc>
                <a:spcPct val="150000"/>
              </a:lnSpc>
              <a:buNone/>
            </a:pPr>
            <a:r>
              <a:rPr lang="en-US" dirty="0"/>
              <a:t>2. Systemic embolism - 20% to 30%,</a:t>
            </a:r>
          </a:p>
          <a:p>
            <a:pPr marL="457200" lvl="1" indent="0">
              <a:lnSpc>
                <a:spcPct val="150000"/>
              </a:lnSpc>
              <a:buNone/>
            </a:pPr>
            <a:r>
              <a:rPr lang="en-US" dirty="0"/>
              <a:t>3. Pulmonary embolism - 10%,</a:t>
            </a:r>
          </a:p>
          <a:p>
            <a:pPr marL="457200" lvl="1" indent="0">
              <a:lnSpc>
                <a:spcPct val="150000"/>
              </a:lnSpc>
              <a:buNone/>
            </a:pPr>
            <a:r>
              <a:rPr lang="en-US" dirty="0"/>
              <a:t>4. Infection - 1% to 5%.</a:t>
            </a:r>
          </a:p>
          <a:p>
            <a:pPr>
              <a:lnSpc>
                <a:spcPct val="150000"/>
              </a:lnSpc>
            </a:pPr>
            <a:r>
              <a:rPr lang="en-US" sz="2400" dirty="0"/>
              <a:t>Serial hemodynamic and Doppler-echo studies -annual loss of MVA -0.09 to 0.32 cm2</a:t>
            </a:r>
            <a:endParaRPr lang="en-IN" sz="2400" dirty="0"/>
          </a:p>
        </p:txBody>
      </p:sp>
    </p:spTree>
    <p:extLst>
      <p:ext uri="{BB962C8B-B14F-4D97-AF65-F5344CB8AC3E}">
        <p14:creationId xmlns:p14="http://schemas.microsoft.com/office/powerpoint/2010/main" val="29461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3A55-7290-4A61-9FBF-BC88643435D1}"/>
              </a:ext>
            </a:extLst>
          </p:cNvPr>
          <p:cNvSpPr>
            <a:spLocks noGrp="1"/>
          </p:cNvSpPr>
          <p:nvPr>
            <p:ph type="title"/>
          </p:nvPr>
        </p:nvSpPr>
        <p:spPr>
          <a:xfrm>
            <a:off x="3416808" y="398684"/>
            <a:ext cx="6001512" cy="820737"/>
          </a:xfrm>
        </p:spPr>
        <p:txBody>
          <a:bodyPr/>
          <a:lstStyle/>
          <a:p>
            <a:r>
              <a:rPr lang="en-IN" dirty="0"/>
              <a:t>Stages of Mitral Stenosis</a:t>
            </a:r>
          </a:p>
        </p:txBody>
      </p:sp>
      <p:pic>
        <p:nvPicPr>
          <p:cNvPr id="4" name="Picture 3">
            <a:extLst>
              <a:ext uri="{FF2B5EF4-FFF2-40B4-BE49-F238E27FC236}">
                <a16:creationId xmlns:a16="http://schemas.microsoft.com/office/drawing/2014/main" id="{1DF23B6E-99C3-456F-9406-3C0337113567}"/>
              </a:ext>
            </a:extLst>
          </p:cNvPr>
          <p:cNvPicPr>
            <a:picLocks noChangeAspect="1"/>
          </p:cNvPicPr>
          <p:nvPr/>
        </p:nvPicPr>
        <p:blipFill>
          <a:blip r:embed="rId2"/>
          <a:stretch>
            <a:fillRect/>
          </a:stretch>
        </p:blipFill>
        <p:spPr>
          <a:xfrm>
            <a:off x="903732" y="1219421"/>
            <a:ext cx="10515600" cy="5228845"/>
          </a:xfrm>
          <a:prstGeom prst="rect">
            <a:avLst/>
          </a:prstGeom>
        </p:spPr>
      </p:pic>
    </p:spTree>
    <p:extLst>
      <p:ext uri="{BB962C8B-B14F-4D97-AF65-F5344CB8AC3E}">
        <p14:creationId xmlns:p14="http://schemas.microsoft.com/office/powerpoint/2010/main" val="210039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61EE-C316-4C61-AFA9-5EFE8C23E354}"/>
              </a:ext>
            </a:extLst>
          </p:cNvPr>
          <p:cNvSpPr>
            <a:spLocks noGrp="1"/>
          </p:cNvSpPr>
          <p:nvPr>
            <p:ph type="title"/>
          </p:nvPr>
        </p:nvSpPr>
        <p:spPr>
          <a:xfrm>
            <a:off x="4256532" y="419989"/>
            <a:ext cx="4410456" cy="1325563"/>
          </a:xfrm>
        </p:spPr>
        <p:txBody>
          <a:bodyPr/>
          <a:lstStyle/>
          <a:p>
            <a:r>
              <a:rPr lang="en-IN" b="1" dirty="0"/>
              <a:t>Severity of MS</a:t>
            </a:r>
          </a:p>
        </p:txBody>
      </p:sp>
      <p:pic>
        <p:nvPicPr>
          <p:cNvPr id="4" name="Picture 3">
            <a:extLst>
              <a:ext uri="{FF2B5EF4-FFF2-40B4-BE49-F238E27FC236}">
                <a16:creationId xmlns:a16="http://schemas.microsoft.com/office/drawing/2014/main" id="{B781B8B3-DE1F-4653-A0BB-55B479373B46}"/>
              </a:ext>
            </a:extLst>
          </p:cNvPr>
          <p:cNvPicPr>
            <a:picLocks noChangeAspect="1"/>
          </p:cNvPicPr>
          <p:nvPr/>
        </p:nvPicPr>
        <p:blipFill>
          <a:blip r:embed="rId2"/>
          <a:stretch>
            <a:fillRect/>
          </a:stretch>
        </p:blipFill>
        <p:spPr>
          <a:xfrm>
            <a:off x="2242159" y="1745552"/>
            <a:ext cx="8004132" cy="4252912"/>
          </a:xfrm>
          <a:prstGeom prst="rect">
            <a:avLst/>
          </a:prstGeom>
        </p:spPr>
      </p:pic>
    </p:spTree>
    <p:extLst>
      <p:ext uri="{BB962C8B-B14F-4D97-AF65-F5344CB8AC3E}">
        <p14:creationId xmlns:p14="http://schemas.microsoft.com/office/powerpoint/2010/main" val="22744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CB68A-E6F5-40BC-B6D8-FC5E0493D535}"/>
              </a:ext>
            </a:extLst>
          </p:cNvPr>
          <p:cNvPicPr>
            <a:picLocks noChangeAspect="1"/>
          </p:cNvPicPr>
          <p:nvPr/>
        </p:nvPicPr>
        <p:blipFill>
          <a:blip r:embed="rId2"/>
          <a:stretch>
            <a:fillRect/>
          </a:stretch>
        </p:blipFill>
        <p:spPr>
          <a:xfrm>
            <a:off x="687609" y="460451"/>
            <a:ext cx="10816781" cy="5811838"/>
          </a:xfrm>
          <a:prstGeom prst="rect">
            <a:avLst/>
          </a:prstGeom>
        </p:spPr>
      </p:pic>
    </p:spTree>
    <p:extLst>
      <p:ext uri="{BB962C8B-B14F-4D97-AF65-F5344CB8AC3E}">
        <p14:creationId xmlns:p14="http://schemas.microsoft.com/office/powerpoint/2010/main" val="34628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2FD7B3C-330F-4900-8600-98877D0B1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992" y="250522"/>
            <a:ext cx="6613742" cy="624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5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0FAAB98-4112-4A51-8365-6353A7CEC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460" y="365125"/>
            <a:ext cx="6075124" cy="612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8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25E59-4706-430B-B8A4-275CDA3B9D4E}"/>
              </a:ext>
            </a:extLst>
          </p:cNvPr>
          <p:cNvPicPr>
            <a:picLocks noChangeAspect="1"/>
          </p:cNvPicPr>
          <p:nvPr/>
        </p:nvPicPr>
        <p:blipFill>
          <a:blip r:embed="rId2"/>
          <a:stretch>
            <a:fillRect/>
          </a:stretch>
        </p:blipFill>
        <p:spPr>
          <a:xfrm>
            <a:off x="866775" y="456056"/>
            <a:ext cx="10458450" cy="5999608"/>
          </a:xfrm>
          <a:prstGeom prst="rect">
            <a:avLst/>
          </a:prstGeom>
        </p:spPr>
      </p:pic>
    </p:spTree>
    <p:extLst>
      <p:ext uri="{BB962C8B-B14F-4D97-AF65-F5344CB8AC3E}">
        <p14:creationId xmlns:p14="http://schemas.microsoft.com/office/powerpoint/2010/main" val="360740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DE73-876E-4136-85B0-3A3B7205E0E4}"/>
              </a:ext>
            </a:extLst>
          </p:cNvPr>
          <p:cNvSpPr>
            <a:spLocks noGrp="1"/>
          </p:cNvSpPr>
          <p:nvPr>
            <p:ph type="title"/>
          </p:nvPr>
        </p:nvSpPr>
        <p:spPr/>
        <p:txBody>
          <a:bodyPr>
            <a:normAutofit/>
          </a:bodyPr>
          <a:lstStyle/>
          <a:p>
            <a:r>
              <a:rPr lang="en-US" sz="3600" b="1" u="sng" dirty="0"/>
              <a:t>PBMC</a:t>
            </a:r>
            <a:endParaRPr lang="en-IN" sz="3600" b="1" u="sng" dirty="0"/>
          </a:p>
        </p:txBody>
      </p:sp>
      <p:sp>
        <p:nvSpPr>
          <p:cNvPr id="3" name="Content Placeholder 2">
            <a:extLst>
              <a:ext uri="{FF2B5EF4-FFF2-40B4-BE49-F238E27FC236}">
                <a16:creationId xmlns:a16="http://schemas.microsoft.com/office/drawing/2014/main" id="{AD00CB9A-B538-49BF-93D9-A51B3BF47657}"/>
              </a:ext>
            </a:extLst>
          </p:cNvPr>
          <p:cNvSpPr>
            <a:spLocks noGrp="1"/>
          </p:cNvSpPr>
          <p:nvPr>
            <p:ph idx="1"/>
          </p:nvPr>
        </p:nvSpPr>
        <p:spPr>
          <a:xfrm>
            <a:off x="838200" y="1690687"/>
            <a:ext cx="10698271" cy="4802187"/>
          </a:xfrm>
        </p:spPr>
        <p:txBody>
          <a:bodyPr>
            <a:normAutofit/>
          </a:bodyPr>
          <a:lstStyle/>
          <a:p>
            <a:pPr>
              <a:lnSpc>
                <a:spcPct val="150000"/>
              </a:lnSpc>
            </a:pPr>
            <a:r>
              <a:rPr lang="en-US" sz="2400" dirty="0"/>
              <a:t>Asymptomatic mild to moderate MS patients remain so for many years.</a:t>
            </a:r>
          </a:p>
          <a:p>
            <a:pPr>
              <a:lnSpc>
                <a:spcPct val="150000"/>
              </a:lnSpc>
            </a:pPr>
            <a:r>
              <a:rPr lang="en-US" sz="2400" dirty="0"/>
              <a:t>Severe or symptomatic MS associated with poor long-term outcomes if the stenosis is not relieved mechanically.</a:t>
            </a:r>
          </a:p>
          <a:p>
            <a:pPr>
              <a:lnSpc>
                <a:spcPct val="150000"/>
              </a:lnSpc>
            </a:pPr>
            <a:r>
              <a:rPr lang="en-US" sz="2400" dirty="0"/>
              <a:t>PBMV is the procedure of choice for the treatment of MS.</a:t>
            </a:r>
          </a:p>
          <a:p>
            <a:pPr>
              <a:lnSpc>
                <a:spcPct val="150000"/>
              </a:lnSpc>
            </a:pPr>
            <a:r>
              <a:rPr lang="en-US" sz="2400" dirty="0"/>
              <a:t>Life saving emergency procedure in the patient with MS and refractory pulmonary edema or cardiogenic shock</a:t>
            </a:r>
          </a:p>
        </p:txBody>
      </p:sp>
    </p:spTree>
    <p:extLst>
      <p:ext uri="{BB962C8B-B14F-4D97-AF65-F5344CB8AC3E}">
        <p14:creationId xmlns:p14="http://schemas.microsoft.com/office/powerpoint/2010/main" val="177139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1E49-A692-4FA0-B311-244993DC1DB1}"/>
              </a:ext>
            </a:extLst>
          </p:cNvPr>
          <p:cNvSpPr>
            <a:spLocks noGrp="1"/>
          </p:cNvSpPr>
          <p:nvPr>
            <p:ph type="title"/>
          </p:nvPr>
        </p:nvSpPr>
        <p:spPr/>
        <p:txBody>
          <a:bodyPr>
            <a:normAutofit/>
          </a:bodyPr>
          <a:lstStyle/>
          <a:p>
            <a:r>
              <a:rPr lang="en-IN" sz="3200" b="1" dirty="0"/>
              <a:t>Principle of the procedure</a:t>
            </a:r>
          </a:p>
        </p:txBody>
      </p:sp>
      <p:pic>
        <p:nvPicPr>
          <p:cNvPr id="4" name="Picture 3">
            <a:extLst>
              <a:ext uri="{FF2B5EF4-FFF2-40B4-BE49-F238E27FC236}">
                <a16:creationId xmlns:a16="http://schemas.microsoft.com/office/drawing/2014/main" id="{90829524-721A-4A1F-839B-187A37117717}"/>
              </a:ext>
            </a:extLst>
          </p:cNvPr>
          <p:cNvPicPr>
            <a:picLocks noChangeAspect="1"/>
          </p:cNvPicPr>
          <p:nvPr/>
        </p:nvPicPr>
        <p:blipFill>
          <a:blip r:embed="rId2"/>
          <a:stretch>
            <a:fillRect/>
          </a:stretch>
        </p:blipFill>
        <p:spPr>
          <a:xfrm>
            <a:off x="2699777" y="1316736"/>
            <a:ext cx="6792445" cy="2798255"/>
          </a:xfrm>
          <a:prstGeom prst="rect">
            <a:avLst/>
          </a:prstGeom>
        </p:spPr>
      </p:pic>
      <p:pic>
        <p:nvPicPr>
          <p:cNvPr id="5" name="Picture 4">
            <a:extLst>
              <a:ext uri="{FF2B5EF4-FFF2-40B4-BE49-F238E27FC236}">
                <a16:creationId xmlns:a16="http://schemas.microsoft.com/office/drawing/2014/main" id="{5C79A605-645A-4704-A4BB-3B82644493F2}"/>
              </a:ext>
            </a:extLst>
          </p:cNvPr>
          <p:cNvPicPr>
            <a:picLocks noChangeAspect="1"/>
          </p:cNvPicPr>
          <p:nvPr/>
        </p:nvPicPr>
        <p:blipFill>
          <a:blip r:embed="rId3"/>
          <a:stretch>
            <a:fillRect/>
          </a:stretch>
        </p:blipFill>
        <p:spPr>
          <a:xfrm>
            <a:off x="2699776" y="4114991"/>
            <a:ext cx="6792445" cy="2377884"/>
          </a:xfrm>
          <a:prstGeom prst="rect">
            <a:avLst/>
          </a:prstGeom>
        </p:spPr>
      </p:pic>
    </p:spTree>
    <p:extLst>
      <p:ext uri="{BB962C8B-B14F-4D97-AF65-F5344CB8AC3E}">
        <p14:creationId xmlns:p14="http://schemas.microsoft.com/office/powerpoint/2010/main" val="326003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B41F-3ED7-44A8-AE6E-04C0D8CD6403}"/>
              </a:ext>
            </a:extLst>
          </p:cNvPr>
          <p:cNvSpPr>
            <a:spLocks noGrp="1"/>
          </p:cNvSpPr>
          <p:nvPr>
            <p:ph type="title"/>
          </p:nvPr>
        </p:nvSpPr>
        <p:spPr>
          <a:xfrm>
            <a:off x="938409" y="327547"/>
            <a:ext cx="4948825" cy="1325563"/>
          </a:xfrm>
        </p:spPr>
        <p:txBody>
          <a:bodyPr>
            <a:normAutofit/>
          </a:bodyPr>
          <a:lstStyle/>
          <a:p>
            <a:r>
              <a:rPr lang="en-IN" sz="3200" b="1" dirty="0"/>
              <a:t>INDICATIONS OF PBMC</a:t>
            </a:r>
          </a:p>
        </p:txBody>
      </p:sp>
      <p:sp>
        <p:nvSpPr>
          <p:cNvPr id="3" name="Content Placeholder 2">
            <a:extLst>
              <a:ext uri="{FF2B5EF4-FFF2-40B4-BE49-F238E27FC236}">
                <a16:creationId xmlns:a16="http://schemas.microsoft.com/office/drawing/2014/main" id="{18EBB3D0-A47E-4FB2-8D76-16218407C5F1}"/>
              </a:ext>
            </a:extLst>
          </p:cNvPr>
          <p:cNvSpPr>
            <a:spLocks noGrp="1"/>
          </p:cNvSpPr>
          <p:nvPr>
            <p:ph idx="1"/>
          </p:nvPr>
        </p:nvSpPr>
        <p:spPr>
          <a:xfrm>
            <a:off x="838200" y="1825625"/>
            <a:ext cx="10515600" cy="4351338"/>
          </a:xfrm>
        </p:spPr>
        <p:txBody>
          <a:bodyPr>
            <a:normAutofit/>
          </a:bodyPr>
          <a:lstStyle/>
          <a:p>
            <a:pPr>
              <a:lnSpc>
                <a:spcPct val="150000"/>
              </a:lnSpc>
            </a:pPr>
            <a:r>
              <a:rPr lang="en-US" sz="2400" dirty="0"/>
              <a:t>Symptomatic patients with moderate to severe MS (i.e., a MVA &lt;1cm2/m2 of BSA or &lt;1.5 cm2 in normal-sized adults)</a:t>
            </a:r>
          </a:p>
          <a:p>
            <a:pPr>
              <a:lnSpc>
                <a:spcPct val="150000"/>
              </a:lnSpc>
            </a:pPr>
            <a:r>
              <a:rPr lang="en-US" sz="2400" dirty="0"/>
              <a:t> Even mild symptoms -subtle decrease in exercise tolerance procedure relieves symptoms and improves long term outcome with a low procedural risk</a:t>
            </a:r>
          </a:p>
          <a:p>
            <a:pPr>
              <a:lnSpc>
                <a:spcPct val="150000"/>
              </a:lnSpc>
            </a:pPr>
            <a:r>
              <a:rPr lang="en-US" sz="2400" dirty="0"/>
              <a:t> Asymptomatic patients with very severe MS (&lt;1 cm2) with favorable anatomy or when obstruction resulted in AF.</a:t>
            </a:r>
          </a:p>
        </p:txBody>
      </p:sp>
    </p:spTree>
    <p:extLst>
      <p:ext uri="{BB962C8B-B14F-4D97-AF65-F5344CB8AC3E}">
        <p14:creationId xmlns:p14="http://schemas.microsoft.com/office/powerpoint/2010/main" val="423273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64-0B16-401A-AA94-9E9CAC75715C}"/>
              </a:ext>
            </a:extLst>
          </p:cNvPr>
          <p:cNvSpPr>
            <a:spLocks noGrp="1"/>
          </p:cNvSpPr>
          <p:nvPr>
            <p:ph type="title"/>
          </p:nvPr>
        </p:nvSpPr>
        <p:spPr>
          <a:xfrm>
            <a:off x="1126299" y="415229"/>
            <a:ext cx="3550920" cy="1325563"/>
          </a:xfrm>
        </p:spPr>
        <p:txBody>
          <a:bodyPr>
            <a:normAutofit/>
          </a:bodyPr>
          <a:lstStyle/>
          <a:p>
            <a:r>
              <a:rPr lang="en-US" sz="3200" b="1" u="sng" dirty="0"/>
              <a:t>INTRODUCTION </a:t>
            </a:r>
            <a:br>
              <a:rPr lang="en-US" sz="3200" b="1" u="sng" dirty="0"/>
            </a:br>
            <a:endParaRPr lang="en-IN" sz="3200" b="1" u="sng" dirty="0"/>
          </a:p>
        </p:txBody>
      </p:sp>
      <p:sp>
        <p:nvSpPr>
          <p:cNvPr id="3" name="Content Placeholder 2">
            <a:extLst>
              <a:ext uri="{FF2B5EF4-FFF2-40B4-BE49-F238E27FC236}">
                <a16:creationId xmlns:a16="http://schemas.microsoft.com/office/drawing/2014/main" id="{ABF2C065-76DE-4EFC-9292-FF6C56C1B7C7}"/>
              </a:ext>
            </a:extLst>
          </p:cNvPr>
          <p:cNvSpPr>
            <a:spLocks noGrp="1"/>
          </p:cNvSpPr>
          <p:nvPr>
            <p:ph idx="1"/>
          </p:nvPr>
        </p:nvSpPr>
        <p:spPr>
          <a:xfrm>
            <a:off x="988512" y="1427064"/>
            <a:ext cx="10515600" cy="5224257"/>
          </a:xfrm>
        </p:spPr>
        <p:txBody>
          <a:bodyPr>
            <a:normAutofit/>
          </a:bodyPr>
          <a:lstStyle/>
          <a:p>
            <a:pPr marL="0" indent="0">
              <a:lnSpc>
                <a:spcPct val="150000"/>
              </a:lnSpc>
              <a:buNone/>
            </a:pPr>
            <a:r>
              <a:rPr lang="en-US" sz="2400" dirty="0"/>
              <a:t>• The leading cause of MS throughout the world is rheumatic carditis</a:t>
            </a:r>
          </a:p>
          <a:p>
            <a:pPr marL="0" indent="0">
              <a:lnSpc>
                <a:spcPct val="150000"/>
              </a:lnSpc>
              <a:buNone/>
            </a:pPr>
            <a:r>
              <a:rPr lang="en-US" sz="2400" dirty="0"/>
              <a:t>• The rheumatic changes present in 99% of stenotic MV excised at the time of MVR</a:t>
            </a:r>
          </a:p>
          <a:p>
            <a:pPr marL="457200" lvl="1" indent="0">
              <a:lnSpc>
                <a:spcPct val="150000"/>
              </a:lnSpc>
              <a:buNone/>
            </a:pPr>
            <a:r>
              <a:rPr lang="en-US" dirty="0"/>
              <a:t>• 25% --- isolated MS</a:t>
            </a:r>
          </a:p>
          <a:p>
            <a:pPr marL="457200" lvl="1" indent="0">
              <a:lnSpc>
                <a:spcPct val="150000"/>
              </a:lnSpc>
              <a:buNone/>
            </a:pPr>
            <a:r>
              <a:rPr lang="en-US" dirty="0"/>
              <a:t>• 40%--combined MS + MR.</a:t>
            </a:r>
          </a:p>
          <a:p>
            <a:pPr marL="0" indent="0">
              <a:lnSpc>
                <a:spcPct val="150000"/>
              </a:lnSpc>
              <a:buNone/>
            </a:pPr>
            <a:r>
              <a:rPr lang="en-US" sz="2400" dirty="0"/>
              <a:t>• Multivalve involvement - 38% of patients with MS, </a:t>
            </a:r>
          </a:p>
          <a:p>
            <a:pPr lvl="1">
              <a:lnSpc>
                <a:spcPct val="150000"/>
              </a:lnSpc>
            </a:pPr>
            <a:r>
              <a:rPr lang="en-US" dirty="0"/>
              <a:t>Aortic valve affected in approximately  -35%</a:t>
            </a:r>
          </a:p>
          <a:p>
            <a:pPr marL="457200" lvl="1" indent="0">
              <a:lnSpc>
                <a:spcPct val="150000"/>
              </a:lnSpc>
              <a:buNone/>
            </a:pPr>
            <a:r>
              <a:rPr lang="en-US" dirty="0"/>
              <a:t>• The tricuspid valve in approximately--- 6%.</a:t>
            </a:r>
          </a:p>
          <a:p>
            <a:pPr marL="457200" lvl="1" indent="0">
              <a:lnSpc>
                <a:spcPct val="150000"/>
              </a:lnSpc>
              <a:buNone/>
            </a:pPr>
            <a:r>
              <a:rPr lang="en-US" dirty="0"/>
              <a:t>• Pulmonary valve- rare</a:t>
            </a:r>
            <a:endParaRPr lang="en-IN" dirty="0"/>
          </a:p>
        </p:txBody>
      </p:sp>
    </p:spTree>
    <p:extLst>
      <p:ext uri="{BB962C8B-B14F-4D97-AF65-F5344CB8AC3E}">
        <p14:creationId xmlns:p14="http://schemas.microsoft.com/office/powerpoint/2010/main" val="96384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3298B8-C1C4-49A0-93C0-F7B8CF4AB416}"/>
              </a:ext>
            </a:extLst>
          </p:cNvPr>
          <p:cNvSpPr>
            <a:spLocks noGrp="1"/>
          </p:cNvSpPr>
          <p:nvPr>
            <p:ph idx="1"/>
          </p:nvPr>
        </p:nvSpPr>
        <p:spPr>
          <a:xfrm>
            <a:off x="838200" y="310896"/>
            <a:ext cx="10515600" cy="6291071"/>
          </a:xfrm>
        </p:spPr>
        <p:txBody>
          <a:bodyPr>
            <a:normAutofit/>
          </a:bodyPr>
          <a:lstStyle/>
          <a:p>
            <a:pPr>
              <a:lnSpc>
                <a:spcPct val="150000"/>
              </a:lnSpc>
            </a:pPr>
            <a:r>
              <a:rPr lang="en-US" sz="2400" dirty="0"/>
              <a:t>Symptomatic patients with </a:t>
            </a:r>
            <a:r>
              <a:rPr lang="en-US" sz="2400" b="1" dirty="0"/>
              <a:t>high risk for MVR -</a:t>
            </a:r>
            <a:r>
              <a:rPr lang="en-US" sz="2400" dirty="0"/>
              <a:t>adverse events or outcomes (even when valve morphology is not ideal, including patients with restenosis after a previous BMV or previous commissurotomy )</a:t>
            </a:r>
          </a:p>
          <a:p>
            <a:pPr>
              <a:lnSpc>
                <a:spcPct val="150000"/>
              </a:lnSpc>
            </a:pPr>
            <a:r>
              <a:rPr lang="en-US" sz="2400" dirty="0"/>
              <a:t>Pts with mild MS in whom symptoms cannot be explained by other causes and who experience pulmonary hypertension (&gt;25 mm Hg) with exercise</a:t>
            </a:r>
          </a:p>
          <a:p>
            <a:pPr>
              <a:lnSpc>
                <a:spcPct val="150000"/>
              </a:lnSpc>
            </a:pPr>
            <a:r>
              <a:rPr lang="en-US" sz="2400" b="1" dirty="0"/>
              <a:t>Very old, frail patients</a:t>
            </a:r>
          </a:p>
          <a:p>
            <a:pPr lvl="1">
              <a:lnSpc>
                <a:spcPct val="150000"/>
              </a:lnSpc>
            </a:pPr>
            <a:r>
              <a:rPr lang="en-US" dirty="0"/>
              <a:t>Patients with associated severe IHD</a:t>
            </a:r>
          </a:p>
          <a:p>
            <a:pPr lvl="1">
              <a:lnSpc>
                <a:spcPct val="150000"/>
              </a:lnSpc>
            </a:pPr>
            <a:r>
              <a:rPr lang="en-US" dirty="0"/>
              <a:t>MS Patients with pulmonary, renal, or neoplastic disease</a:t>
            </a:r>
          </a:p>
          <a:p>
            <a:pPr lvl="1">
              <a:lnSpc>
                <a:spcPct val="150000"/>
              </a:lnSpc>
            </a:pPr>
            <a:r>
              <a:rPr lang="en-US" dirty="0"/>
              <a:t>Women of childbearing age in whom MVR is undesirable</a:t>
            </a:r>
          </a:p>
          <a:p>
            <a:pPr lvl="1">
              <a:lnSpc>
                <a:spcPct val="150000"/>
              </a:lnSpc>
            </a:pPr>
            <a:r>
              <a:rPr lang="en-US" dirty="0"/>
              <a:t>Pregnant women with MS.</a:t>
            </a:r>
          </a:p>
          <a:p>
            <a:pPr marL="457200" lvl="1" indent="0">
              <a:lnSpc>
                <a:spcPct val="150000"/>
              </a:lnSpc>
              <a:buNone/>
            </a:pPr>
            <a:endParaRPr lang="en-IN" dirty="0"/>
          </a:p>
        </p:txBody>
      </p:sp>
    </p:spTree>
    <p:extLst>
      <p:ext uri="{BB962C8B-B14F-4D97-AF65-F5344CB8AC3E}">
        <p14:creationId xmlns:p14="http://schemas.microsoft.com/office/powerpoint/2010/main" val="8878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BDA82-7A57-4ADF-ABE3-E8CBA302B10F}"/>
              </a:ext>
            </a:extLst>
          </p:cNvPr>
          <p:cNvPicPr>
            <a:picLocks noChangeAspect="1"/>
          </p:cNvPicPr>
          <p:nvPr/>
        </p:nvPicPr>
        <p:blipFill>
          <a:blip r:embed="rId2"/>
          <a:stretch>
            <a:fillRect/>
          </a:stretch>
        </p:blipFill>
        <p:spPr>
          <a:xfrm>
            <a:off x="2855933" y="1397110"/>
            <a:ext cx="6275541" cy="3876348"/>
          </a:xfrm>
          <a:prstGeom prst="rect">
            <a:avLst/>
          </a:prstGeom>
          <a:ln w="57150">
            <a:solidFill>
              <a:schemeClr val="tx1"/>
            </a:solidFill>
          </a:ln>
        </p:spPr>
      </p:pic>
    </p:spTree>
    <p:extLst>
      <p:ext uri="{BB962C8B-B14F-4D97-AF65-F5344CB8AC3E}">
        <p14:creationId xmlns:p14="http://schemas.microsoft.com/office/powerpoint/2010/main" val="281587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838717"/>
            <a:ext cx="4593692" cy="1325563"/>
          </a:xfrm>
        </p:spPr>
        <p:txBody>
          <a:bodyPr>
            <a:normAutofit/>
          </a:bodyPr>
          <a:lstStyle/>
          <a:p>
            <a:r>
              <a:rPr lang="en-US" sz="3200" b="1" u="sng" dirty="0"/>
              <a:t> </a:t>
            </a:r>
            <a:r>
              <a:rPr lang="en-US" sz="3200" b="1" u="sng" dirty="0">
                <a:cs typeface="Andalus" pitchFamily="18" charset="-78"/>
              </a:rPr>
              <a:t>Patient  selection</a:t>
            </a:r>
            <a:endParaRPr lang="en-IN" sz="3200" b="1" u="sng" dirty="0">
              <a:cs typeface="Andalus" pitchFamily="18" charset="-78"/>
            </a:endParaRPr>
          </a:p>
        </p:txBody>
      </p:sp>
      <p:sp>
        <p:nvSpPr>
          <p:cNvPr id="3" name="Content Placeholder 2"/>
          <p:cNvSpPr>
            <a:spLocks noGrp="1"/>
          </p:cNvSpPr>
          <p:nvPr>
            <p:ph idx="1"/>
          </p:nvPr>
        </p:nvSpPr>
        <p:spPr>
          <a:xfrm>
            <a:off x="1133856" y="2514283"/>
            <a:ext cx="10387584" cy="3084376"/>
          </a:xfrm>
        </p:spPr>
        <p:txBody>
          <a:bodyPr>
            <a:normAutofit/>
          </a:bodyPr>
          <a:lstStyle/>
          <a:p>
            <a:pPr>
              <a:lnSpc>
                <a:spcPct val="150000"/>
              </a:lnSpc>
              <a:buNone/>
            </a:pPr>
            <a:r>
              <a:rPr lang="en-IN" sz="2400" dirty="0">
                <a:cs typeface="Aparajita" pitchFamily="34" charset="0"/>
              </a:rPr>
              <a:t>   The selection of patients for PTMC procedure is a complex decision involving the consideration of-</a:t>
            </a:r>
          </a:p>
          <a:p>
            <a:pPr>
              <a:lnSpc>
                <a:spcPct val="150000"/>
              </a:lnSpc>
            </a:pPr>
            <a:r>
              <a:rPr lang="en-IN" sz="2400" dirty="0">
                <a:cs typeface="Aparajita" pitchFamily="34" charset="0"/>
              </a:rPr>
              <a:t>     The clinical profile</a:t>
            </a:r>
          </a:p>
          <a:p>
            <a:pPr>
              <a:lnSpc>
                <a:spcPct val="150000"/>
              </a:lnSpc>
            </a:pPr>
            <a:r>
              <a:rPr lang="en-IN" sz="2400" dirty="0">
                <a:cs typeface="Aparajita" pitchFamily="34" charset="0"/>
              </a:rPr>
              <a:t>     Valve morphology</a:t>
            </a:r>
          </a:p>
          <a:p>
            <a:pPr>
              <a:buNone/>
            </a:pPr>
            <a:r>
              <a:rPr lang="en-IN" sz="2400" dirty="0">
                <a:cs typeface="Aparajita"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5024" y="1664209"/>
            <a:ext cx="9930384" cy="3785616"/>
          </a:xfrm>
        </p:spPr>
        <p:txBody>
          <a:bodyPr>
            <a:normAutofit/>
          </a:bodyPr>
          <a:lstStyle/>
          <a:p>
            <a:pPr>
              <a:lnSpc>
                <a:spcPct val="150000"/>
              </a:lnSpc>
            </a:pPr>
            <a:r>
              <a:rPr lang="en-IN" sz="2400" dirty="0">
                <a:cs typeface="Aparajita" pitchFamily="34" charset="0"/>
              </a:rPr>
              <a:t>Evaluation of the patient must take into account –</a:t>
            </a:r>
          </a:p>
          <a:p>
            <a:pPr>
              <a:lnSpc>
                <a:spcPct val="150000"/>
              </a:lnSpc>
              <a:buFont typeface="Wingdings" panose="05000000000000000000" pitchFamily="2" charset="2"/>
              <a:buChar char="ü"/>
            </a:pPr>
            <a:r>
              <a:rPr lang="en-IN" sz="2400" dirty="0">
                <a:cs typeface="Aparajita" pitchFamily="34" charset="0"/>
              </a:rPr>
              <a:t>    The degree of functional disability</a:t>
            </a:r>
          </a:p>
          <a:p>
            <a:pPr>
              <a:lnSpc>
                <a:spcPct val="150000"/>
              </a:lnSpc>
              <a:buFont typeface="Wingdings" panose="05000000000000000000" pitchFamily="2" charset="2"/>
              <a:buChar char="ü"/>
            </a:pPr>
            <a:r>
              <a:rPr lang="en-IN" sz="2400" dirty="0">
                <a:cs typeface="Aparajita" pitchFamily="34" charset="0"/>
              </a:rPr>
              <a:t>    The presence of contraindications to trans-septal catheterization</a:t>
            </a:r>
          </a:p>
          <a:p>
            <a:pPr>
              <a:lnSpc>
                <a:spcPct val="150000"/>
              </a:lnSpc>
              <a:buFont typeface="Wingdings" panose="05000000000000000000" pitchFamily="2" charset="2"/>
              <a:buChar char="ü"/>
            </a:pPr>
            <a:r>
              <a:rPr lang="en-IN" sz="2400" dirty="0">
                <a:cs typeface="Aparajita" pitchFamily="34" charset="0"/>
              </a:rPr>
              <a:t>    The risks involved in surgery.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468" y="801280"/>
            <a:ext cx="10128668" cy="5688632"/>
          </a:xfrm>
        </p:spPr>
        <p:txBody>
          <a:bodyPr>
            <a:normAutofit/>
          </a:bodyPr>
          <a:lstStyle/>
          <a:p>
            <a:pPr>
              <a:lnSpc>
                <a:spcPct val="150000"/>
              </a:lnSpc>
              <a:buNone/>
            </a:pPr>
            <a:r>
              <a:rPr lang="en-IN" sz="2400" b="1" dirty="0">
                <a:cs typeface="Aparajita" pitchFamily="34" charset="0"/>
              </a:rPr>
              <a:t>Anatomic contraindications to the technique</a:t>
            </a:r>
            <a:r>
              <a:rPr lang="en-IN" sz="2400" dirty="0">
                <a:cs typeface="Aparajita" pitchFamily="34" charset="0"/>
              </a:rPr>
              <a:t>.</a:t>
            </a:r>
          </a:p>
          <a:p>
            <a:pPr>
              <a:lnSpc>
                <a:spcPct val="150000"/>
              </a:lnSpc>
            </a:pPr>
            <a:r>
              <a:rPr lang="en-IN" sz="2400" dirty="0">
                <a:cs typeface="Aparajita" pitchFamily="34" charset="0"/>
              </a:rPr>
              <a:t>Left atrial thrombosis (</a:t>
            </a:r>
            <a:r>
              <a:rPr lang="en-US" sz="2400" dirty="0"/>
              <a:t>The procedure can be performed at higher risk with thrombus localized to the LAA)</a:t>
            </a:r>
            <a:endParaRPr lang="en-IN" sz="2400" dirty="0">
              <a:cs typeface="Aparajita" pitchFamily="34" charset="0"/>
            </a:endParaRPr>
          </a:p>
          <a:p>
            <a:pPr>
              <a:lnSpc>
                <a:spcPct val="150000"/>
              </a:lnSpc>
            </a:pPr>
            <a:r>
              <a:rPr lang="en-IN" sz="2400" dirty="0">
                <a:cs typeface="Aparajita" pitchFamily="34" charset="0"/>
              </a:rPr>
              <a:t> Mitral regurgitation greater than &gt;+2</a:t>
            </a:r>
          </a:p>
          <a:p>
            <a:pPr>
              <a:lnSpc>
                <a:spcPct val="150000"/>
              </a:lnSpc>
            </a:pPr>
            <a:r>
              <a:rPr lang="en-IN" sz="2400" dirty="0">
                <a:cs typeface="Aparajita" pitchFamily="34" charset="0"/>
              </a:rPr>
              <a:t> Massive or bicommissural calcification</a:t>
            </a:r>
          </a:p>
          <a:p>
            <a:pPr>
              <a:lnSpc>
                <a:spcPct val="150000"/>
              </a:lnSpc>
            </a:pPr>
            <a:r>
              <a:rPr lang="en-IN" sz="2400" dirty="0">
                <a:cs typeface="Aparajita" pitchFamily="34" charset="0"/>
              </a:rPr>
              <a:t> Severe aortic valve disease, or severe tricuspid stenosis plus regurgitation, associated with MS</a:t>
            </a:r>
          </a:p>
          <a:p>
            <a:pPr>
              <a:lnSpc>
                <a:spcPct val="150000"/>
              </a:lnSpc>
            </a:pPr>
            <a:r>
              <a:rPr lang="en-IN" sz="2400" dirty="0">
                <a:cs typeface="Aparajita" pitchFamily="34" charset="0"/>
              </a:rPr>
              <a:t> Severe concomitant coronary artery disease requiring bypass surgery	</a:t>
            </a:r>
          </a:p>
          <a:p>
            <a:pPr>
              <a:lnSpc>
                <a:spcPct val="150000"/>
              </a:lnSpc>
            </a:pPr>
            <a:endParaRPr lang="en-US" sz="2400" dirty="0"/>
          </a:p>
          <a:p>
            <a:pPr>
              <a:lnSpc>
                <a:spcPct val="150000"/>
              </a:lnSpc>
            </a:pPr>
            <a:endParaRPr lang="en-IN" sz="2400" dirty="0"/>
          </a:p>
          <a:p>
            <a:pPr>
              <a:lnSpc>
                <a:spcPct val="150000"/>
              </a:lnSpc>
            </a:pPr>
            <a:endParaRPr lang="en-US" sz="2400" dirty="0"/>
          </a:p>
          <a:p>
            <a:pPr>
              <a:lnSpc>
                <a:spcPct val="150000"/>
              </a:lnSpc>
              <a:buNone/>
            </a:pPr>
            <a:endParaRPr lang="en-IN"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A8B709-91F4-4FFD-91D6-1D718C4AA6AA}"/>
              </a:ext>
            </a:extLst>
          </p:cNvPr>
          <p:cNvSpPr>
            <a:spLocks noGrp="1"/>
          </p:cNvSpPr>
          <p:nvPr>
            <p:ph idx="1"/>
          </p:nvPr>
        </p:nvSpPr>
        <p:spPr>
          <a:xfrm>
            <a:off x="900830" y="1775521"/>
            <a:ext cx="10738104" cy="4351338"/>
          </a:xfrm>
        </p:spPr>
        <p:txBody>
          <a:bodyPr>
            <a:normAutofit/>
          </a:bodyPr>
          <a:lstStyle/>
          <a:p>
            <a:pPr>
              <a:lnSpc>
                <a:spcPct val="150000"/>
              </a:lnSpc>
            </a:pPr>
            <a:r>
              <a:rPr lang="en-US" sz="2400" dirty="0"/>
              <a:t>Grade of thickening, mobility, calcification and sub-valvular disease of MV apparatus assessed prior to PTMC.</a:t>
            </a:r>
          </a:p>
          <a:p>
            <a:pPr>
              <a:lnSpc>
                <a:spcPct val="150000"/>
              </a:lnSpc>
            </a:pPr>
            <a:r>
              <a:rPr lang="en-US" sz="2400" dirty="0"/>
              <a:t>Pliable valve  better results than a non pliable valve.</a:t>
            </a:r>
          </a:p>
          <a:p>
            <a:pPr>
              <a:lnSpc>
                <a:spcPct val="150000"/>
              </a:lnSpc>
            </a:pPr>
            <a:r>
              <a:rPr lang="en-US" sz="2400" dirty="0"/>
              <a:t>Calcification (especially of commissures) – poor outcomes</a:t>
            </a:r>
          </a:p>
          <a:p>
            <a:pPr>
              <a:lnSpc>
                <a:spcPct val="150000"/>
              </a:lnSpc>
            </a:pPr>
            <a:r>
              <a:rPr lang="en-US" sz="2400" dirty="0"/>
              <a:t>Heavily calcified valve with no calcification of commissures can be taken for PTMC with slight under dilation.</a:t>
            </a:r>
          </a:p>
        </p:txBody>
      </p:sp>
      <p:sp>
        <p:nvSpPr>
          <p:cNvPr id="6" name="Rectangle 5">
            <a:extLst>
              <a:ext uri="{FF2B5EF4-FFF2-40B4-BE49-F238E27FC236}">
                <a16:creationId xmlns:a16="http://schemas.microsoft.com/office/drawing/2014/main" id="{8399CF0E-C56C-4BD3-B382-B2A3CD5E91A7}"/>
              </a:ext>
            </a:extLst>
          </p:cNvPr>
          <p:cNvSpPr/>
          <p:nvPr/>
        </p:nvSpPr>
        <p:spPr>
          <a:xfrm>
            <a:off x="900830" y="947812"/>
            <a:ext cx="5152501" cy="584775"/>
          </a:xfrm>
          <a:prstGeom prst="rect">
            <a:avLst/>
          </a:prstGeom>
        </p:spPr>
        <p:txBody>
          <a:bodyPr wrap="none">
            <a:spAutoFit/>
          </a:bodyPr>
          <a:lstStyle/>
          <a:p>
            <a:r>
              <a:rPr lang="en-IN" sz="3200" b="1" dirty="0"/>
              <a:t>Echocardiography (TTE &amp;TEE)</a:t>
            </a:r>
          </a:p>
        </p:txBody>
      </p:sp>
    </p:spTree>
    <p:extLst>
      <p:ext uri="{BB962C8B-B14F-4D97-AF65-F5344CB8AC3E}">
        <p14:creationId xmlns:p14="http://schemas.microsoft.com/office/powerpoint/2010/main" val="69508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9A333-4E70-45A3-B280-2D89BEF0D856}"/>
              </a:ext>
            </a:extLst>
          </p:cNvPr>
          <p:cNvSpPr>
            <a:spLocks noGrp="1"/>
          </p:cNvSpPr>
          <p:nvPr>
            <p:ph idx="1"/>
          </p:nvPr>
        </p:nvSpPr>
        <p:spPr>
          <a:xfrm>
            <a:off x="1126299" y="1410722"/>
            <a:ext cx="10515600" cy="4036556"/>
          </a:xfrm>
        </p:spPr>
        <p:txBody>
          <a:bodyPr>
            <a:normAutofit/>
          </a:bodyPr>
          <a:lstStyle/>
          <a:p>
            <a:pPr>
              <a:lnSpc>
                <a:spcPct val="150000"/>
              </a:lnSpc>
            </a:pPr>
            <a:r>
              <a:rPr lang="en-US" sz="2400" dirty="0" err="1"/>
              <a:t>Bicommisural</a:t>
            </a:r>
            <a:r>
              <a:rPr lang="en-US" sz="2400" dirty="0"/>
              <a:t> symmetric fusion had a better success than asymmetric</a:t>
            </a:r>
          </a:p>
          <a:p>
            <a:pPr>
              <a:lnSpc>
                <a:spcPct val="150000"/>
              </a:lnSpc>
            </a:pPr>
            <a:r>
              <a:rPr lang="en-US" sz="2400" dirty="0"/>
              <a:t>A small LA size - less space available for manipulation .</a:t>
            </a:r>
          </a:p>
          <a:p>
            <a:pPr>
              <a:lnSpc>
                <a:spcPct val="150000"/>
              </a:lnSpc>
            </a:pPr>
            <a:r>
              <a:rPr lang="en-US" sz="2400" dirty="0"/>
              <a:t>Thick IAS –Difficult transseptal puncture .</a:t>
            </a:r>
          </a:p>
          <a:p>
            <a:pPr>
              <a:lnSpc>
                <a:spcPct val="150000"/>
              </a:lnSpc>
            </a:pPr>
            <a:r>
              <a:rPr lang="en-US" sz="2400" dirty="0"/>
              <a:t>A thrombus excluded in the cardiac chambers prior to PMV.</a:t>
            </a:r>
          </a:p>
          <a:p>
            <a:pPr>
              <a:lnSpc>
                <a:spcPct val="150000"/>
              </a:lnSpc>
            </a:pPr>
            <a:r>
              <a:rPr lang="en-US" sz="2400" dirty="0"/>
              <a:t>Degree of MR</a:t>
            </a:r>
          </a:p>
          <a:p>
            <a:pPr>
              <a:lnSpc>
                <a:spcPct val="150000"/>
              </a:lnSpc>
            </a:pPr>
            <a:endParaRPr lang="en-US" sz="2400" dirty="0"/>
          </a:p>
          <a:p>
            <a:pPr>
              <a:lnSpc>
                <a:spcPct val="150000"/>
              </a:lnSpc>
            </a:pPr>
            <a:endParaRPr lang="en-IN" sz="2400" dirty="0"/>
          </a:p>
        </p:txBody>
      </p:sp>
    </p:spTree>
    <p:extLst>
      <p:ext uri="{BB962C8B-B14F-4D97-AF65-F5344CB8AC3E}">
        <p14:creationId xmlns:p14="http://schemas.microsoft.com/office/powerpoint/2010/main" val="408777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5055-0082-485A-8411-8EA2F89CBADC}"/>
              </a:ext>
            </a:extLst>
          </p:cNvPr>
          <p:cNvSpPr>
            <a:spLocks noGrp="1"/>
          </p:cNvSpPr>
          <p:nvPr>
            <p:ph type="title"/>
          </p:nvPr>
        </p:nvSpPr>
        <p:spPr>
          <a:xfrm>
            <a:off x="1057656" y="438912"/>
            <a:ext cx="6403848" cy="1087184"/>
          </a:xfrm>
        </p:spPr>
        <p:txBody>
          <a:bodyPr>
            <a:normAutofit/>
          </a:bodyPr>
          <a:lstStyle/>
          <a:p>
            <a:r>
              <a:rPr lang="en-US" sz="3200" b="1" dirty="0"/>
              <a:t>Manjunath’s classification of LA Clot</a:t>
            </a:r>
            <a:endParaRPr lang="en-IN" sz="3200" b="1" dirty="0"/>
          </a:p>
        </p:txBody>
      </p:sp>
      <p:pic>
        <p:nvPicPr>
          <p:cNvPr id="4" name="Picture 3">
            <a:extLst>
              <a:ext uri="{FF2B5EF4-FFF2-40B4-BE49-F238E27FC236}">
                <a16:creationId xmlns:a16="http://schemas.microsoft.com/office/drawing/2014/main" id="{3019BF20-A64E-4B51-ABAA-B46F3EB26325}"/>
              </a:ext>
            </a:extLst>
          </p:cNvPr>
          <p:cNvPicPr>
            <a:picLocks noChangeAspect="1"/>
          </p:cNvPicPr>
          <p:nvPr/>
        </p:nvPicPr>
        <p:blipFill>
          <a:blip r:embed="rId2"/>
          <a:stretch>
            <a:fillRect/>
          </a:stretch>
        </p:blipFill>
        <p:spPr>
          <a:xfrm>
            <a:off x="1952434" y="1386712"/>
            <a:ext cx="8618030" cy="5239883"/>
          </a:xfrm>
          <a:prstGeom prst="rect">
            <a:avLst/>
          </a:prstGeom>
        </p:spPr>
      </p:pic>
    </p:spTree>
    <p:extLst>
      <p:ext uri="{BB962C8B-B14F-4D97-AF65-F5344CB8AC3E}">
        <p14:creationId xmlns:p14="http://schemas.microsoft.com/office/powerpoint/2010/main" val="107628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BA03C-C9C4-4CA7-89CE-09AE884B368C}"/>
              </a:ext>
            </a:extLst>
          </p:cNvPr>
          <p:cNvPicPr>
            <a:picLocks noChangeAspect="1"/>
          </p:cNvPicPr>
          <p:nvPr/>
        </p:nvPicPr>
        <p:blipFill>
          <a:blip r:embed="rId2"/>
          <a:stretch>
            <a:fillRect/>
          </a:stretch>
        </p:blipFill>
        <p:spPr>
          <a:xfrm>
            <a:off x="966216" y="385134"/>
            <a:ext cx="10515600" cy="6087731"/>
          </a:xfrm>
          <a:prstGeom prst="rect">
            <a:avLst/>
          </a:prstGeom>
        </p:spPr>
      </p:pic>
    </p:spTree>
    <p:extLst>
      <p:ext uri="{BB962C8B-B14F-4D97-AF65-F5344CB8AC3E}">
        <p14:creationId xmlns:p14="http://schemas.microsoft.com/office/powerpoint/2010/main" val="219863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2838-4AF6-4551-B9A5-781094EA7105}"/>
              </a:ext>
            </a:extLst>
          </p:cNvPr>
          <p:cNvSpPr>
            <a:spLocks noGrp="1"/>
          </p:cNvSpPr>
          <p:nvPr>
            <p:ph type="title"/>
          </p:nvPr>
        </p:nvSpPr>
        <p:spPr>
          <a:xfrm>
            <a:off x="838200" y="265176"/>
            <a:ext cx="10515600" cy="1325563"/>
          </a:xfrm>
        </p:spPr>
        <p:txBody>
          <a:bodyPr>
            <a:normAutofit/>
          </a:bodyPr>
          <a:lstStyle/>
          <a:p>
            <a:r>
              <a:rPr lang="en-US" sz="3600" b="1" dirty="0"/>
              <a:t>Echo Score (Wilkins Score)(Boston or </a:t>
            </a:r>
            <a:r>
              <a:rPr lang="en-US" sz="3600" b="1" dirty="0" err="1"/>
              <a:t>Abascal</a:t>
            </a:r>
            <a:r>
              <a:rPr lang="en-US" sz="3600" b="1" dirty="0"/>
              <a:t> score)</a:t>
            </a:r>
            <a:endParaRPr lang="en-IN" sz="3600" b="1" dirty="0"/>
          </a:p>
        </p:txBody>
      </p:sp>
      <p:sp>
        <p:nvSpPr>
          <p:cNvPr id="3" name="Content Placeholder 2">
            <a:extLst>
              <a:ext uri="{FF2B5EF4-FFF2-40B4-BE49-F238E27FC236}">
                <a16:creationId xmlns:a16="http://schemas.microsoft.com/office/drawing/2014/main" id="{7AD4CFDD-15FC-4A8D-B94B-57A681C597E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76F1F51C-FFBE-477F-9897-ED9A19695E4B}"/>
              </a:ext>
            </a:extLst>
          </p:cNvPr>
          <p:cNvPicPr>
            <a:picLocks noChangeAspect="1"/>
          </p:cNvPicPr>
          <p:nvPr/>
        </p:nvPicPr>
        <p:blipFill>
          <a:blip r:embed="rId2"/>
          <a:stretch>
            <a:fillRect/>
          </a:stretch>
        </p:blipFill>
        <p:spPr>
          <a:xfrm>
            <a:off x="838200" y="1325563"/>
            <a:ext cx="10515600" cy="5267261"/>
          </a:xfrm>
          <a:prstGeom prst="rect">
            <a:avLst/>
          </a:prstGeom>
        </p:spPr>
      </p:pic>
    </p:spTree>
    <p:extLst>
      <p:ext uri="{BB962C8B-B14F-4D97-AF65-F5344CB8AC3E}">
        <p14:creationId xmlns:p14="http://schemas.microsoft.com/office/powerpoint/2010/main" val="29493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8639DB-AB3F-46B9-ABCD-E79862B9D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294" y="652482"/>
            <a:ext cx="7107412" cy="555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2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7777-AE53-412C-937C-7E795E881D63}"/>
              </a:ext>
            </a:extLst>
          </p:cNvPr>
          <p:cNvSpPr>
            <a:spLocks noGrp="1"/>
          </p:cNvSpPr>
          <p:nvPr>
            <p:ph type="title"/>
          </p:nvPr>
        </p:nvSpPr>
        <p:spPr/>
        <p:txBody>
          <a:bodyPr>
            <a:normAutofit/>
          </a:bodyPr>
          <a:lstStyle/>
          <a:p>
            <a:r>
              <a:rPr lang="en-IN" sz="3200" b="1" dirty="0"/>
              <a:t>LIMITATIONS OF WILKINS</a:t>
            </a:r>
          </a:p>
        </p:txBody>
      </p:sp>
      <p:sp>
        <p:nvSpPr>
          <p:cNvPr id="3" name="Content Placeholder 2">
            <a:extLst>
              <a:ext uri="{FF2B5EF4-FFF2-40B4-BE49-F238E27FC236}">
                <a16:creationId xmlns:a16="http://schemas.microsoft.com/office/drawing/2014/main" id="{45CC5F61-9746-49F3-AAE6-EDDF0232EA3E}"/>
              </a:ext>
            </a:extLst>
          </p:cNvPr>
          <p:cNvSpPr>
            <a:spLocks noGrp="1"/>
          </p:cNvSpPr>
          <p:nvPr>
            <p:ph idx="1"/>
          </p:nvPr>
        </p:nvSpPr>
        <p:spPr>
          <a:xfrm>
            <a:off x="926592" y="1690688"/>
            <a:ext cx="10515600" cy="4351338"/>
          </a:xfrm>
        </p:spPr>
        <p:txBody>
          <a:bodyPr>
            <a:normAutofit/>
          </a:bodyPr>
          <a:lstStyle/>
          <a:p>
            <a:pPr>
              <a:lnSpc>
                <a:spcPct val="150000"/>
              </a:lnSpc>
            </a:pPr>
            <a:r>
              <a:rPr lang="en-US" sz="2400" dirty="0"/>
              <a:t>Echo limited in ability to differentiate nodular fibrosis from calcification</a:t>
            </a:r>
          </a:p>
          <a:p>
            <a:pPr>
              <a:lnSpc>
                <a:spcPct val="150000"/>
              </a:lnSpc>
            </a:pPr>
            <a:r>
              <a:rPr lang="en-US" sz="2400" dirty="0"/>
              <a:t>Assessment of commissural involvement is not included or underestimated.</a:t>
            </a:r>
          </a:p>
          <a:p>
            <a:pPr>
              <a:lnSpc>
                <a:spcPct val="150000"/>
              </a:lnSpc>
            </a:pPr>
            <a:r>
              <a:rPr lang="en-US" sz="2400" dirty="0"/>
              <a:t>Doesn’t account for uneven distribution of pathologic abnormalities.</a:t>
            </a:r>
          </a:p>
          <a:p>
            <a:pPr>
              <a:lnSpc>
                <a:spcPct val="150000"/>
              </a:lnSpc>
            </a:pPr>
            <a:r>
              <a:rPr lang="en-US" sz="2400" dirty="0"/>
              <a:t>Doesn’t account for relative contribution of each variable .</a:t>
            </a:r>
          </a:p>
          <a:p>
            <a:pPr>
              <a:lnSpc>
                <a:spcPct val="150000"/>
              </a:lnSpc>
            </a:pPr>
            <a:r>
              <a:rPr lang="en-US" sz="2400" dirty="0"/>
              <a:t>Frequent underestimation of subvalvular disease.</a:t>
            </a:r>
          </a:p>
          <a:p>
            <a:pPr>
              <a:lnSpc>
                <a:spcPct val="150000"/>
              </a:lnSpc>
            </a:pPr>
            <a:r>
              <a:rPr lang="en-US" sz="2400" dirty="0"/>
              <a:t>Doesn’t use results from TEE or 3D echocardiography</a:t>
            </a:r>
            <a:endParaRPr lang="en-IN" sz="2400" dirty="0"/>
          </a:p>
        </p:txBody>
      </p:sp>
    </p:spTree>
    <p:extLst>
      <p:ext uri="{BB962C8B-B14F-4D97-AF65-F5344CB8AC3E}">
        <p14:creationId xmlns:p14="http://schemas.microsoft.com/office/powerpoint/2010/main" val="161336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D0510-8FE2-450B-B144-0CDEFB6639E0}"/>
              </a:ext>
            </a:extLst>
          </p:cNvPr>
          <p:cNvPicPr>
            <a:picLocks noChangeAspect="1"/>
          </p:cNvPicPr>
          <p:nvPr/>
        </p:nvPicPr>
        <p:blipFill>
          <a:blip r:embed="rId2"/>
          <a:stretch>
            <a:fillRect/>
          </a:stretch>
        </p:blipFill>
        <p:spPr>
          <a:xfrm>
            <a:off x="1468754" y="1149750"/>
            <a:ext cx="8845678" cy="5366664"/>
          </a:xfrm>
          <a:prstGeom prst="rect">
            <a:avLst/>
          </a:prstGeom>
        </p:spPr>
      </p:pic>
      <p:pic>
        <p:nvPicPr>
          <p:cNvPr id="5" name="Picture 3">
            <a:extLst>
              <a:ext uri="{FF2B5EF4-FFF2-40B4-BE49-F238E27FC236}">
                <a16:creationId xmlns:a16="http://schemas.microsoft.com/office/drawing/2014/main" id="{BC28B2A4-1486-451D-AD67-47161C3B68F1}"/>
              </a:ext>
            </a:extLst>
          </p:cNvPr>
          <p:cNvPicPr>
            <a:picLocks noChangeAspect="1" noChangeArrowheads="1"/>
          </p:cNvPicPr>
          <p:nvPr/>
        </p:nvPicPr>
        <p:blipFill>
          <a:blip r:embed="rId3"/>
          <a:srcRect/>
          <a:stretch>
            <a:fillRect/>
          </a:stretch>
        </p:blipFill>
        <p:spPr bwMode="auto">
          <a:xfrm>
            <a:off x="4278728" y="1250725"/>
            <a:ext cx="4894706" cy="470898"/>
          </a:xfrm>
          <a:prstGeom prst="rect">
            <a:avLst/>
          </a:prstGeom>
          <a:noFill/>
          <a:ln w="9525">
            <a:noFill/>
            <a:miter lim="800000"/>
            <a:headEnd/>
            <a:tailEnd/>
          </a:ln>
          <a:effectLst/>
        </p:spPr>
      </p:pic>
    </p:spTree>
    <p:extLst>
      <p:ext uri="{BB962C8B-B14F-4D97-AF65-F5344CB8AC3E}">
        <p14:creationId xmlns:p14="http://schemas.microsoft.com/office/powerpoint/2010/main" val="32418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E2B33-EB64-4221-A043-FFF347C35332}"/>
              </a:ext>
            </a:extLst>
          </p:cNvPr>
          <p:cNvPicPr>
            <a:picLocks noChangeAspect="1"/>
          </p:cNvPicPr>
          <p:nvPr/>
        </p:nvPicPr>
        <p:blipFill>
          <a:blip r:embed="rId2"/>
          <a:stretch>
            <a:fillRect/>
          </a:stretch>
        </p:blipFill>
        <p:spPr>
          <a:xfrm>
            <a:off x="1463041" y="365125"/>
            <a:ext cx="8759952" cy="6127750"/>
          </a:xfrm>
          <a:prstGeom prst="rect">
            <a:avLst/>
          </a:prstGeom>
        </p:spPr>
      </p:pic>
    </p:spTree>
    <p:extLst>
      <p:ext uri="{BB962C8B-B14F-4D97-AF65-F5344CB8AC3E}">
        <p14:creationId xmlns:p14="http://schemas.microsoft.com/office/powerpoint/2010/main" val="312426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6001-7710-4029-A287-FB8725483BD5}"/>
              </a:ext>
            </a:extLst>
          </p:cNvPr>
          <p:cNvSpPr>
            <a:spLocks noGrp="1"/>
          </p:cNvSpPr>
          <p:nvPr>
            <p:ph type="title"/>
          </p:nvPr>
        </p:nvSpPr>
        <p:spPr>
          <a:xfrm>
            <a:off x="1010412" y="365125"/>
            <a:ext cx="3112008" cy="1325563"/>
          </a:xfrm>
        </p:spPr>
        <p:txBody>
          <a:bodyPr>
            <a:normAutofit/>
          </a:bodyPr>
          <a:lstStyle/>
          <a:p>
            <a:r>
              <a:rPr lang="en-IN" sz="3200" b="1" u="sng" dirty="0"/>
              <a:t>PBMC Approach </a:t>
            </a:r>
          </a:p>
        </p:txBody>
      </p:sp>
      <p:sp>
        <p:nvSpPr>
          <p:cNvPr id="3" name="Content Placeholder 2">
            <a:extLst>
              <a:ext uri="{FF2B5EF4-FFF2-40B4-BE49-F238E27FC236}">
                <a16:creationId xmlns:a16="http://schemas.microsoft.com/office/drawing/2014/main" id="{B12082ED-8043-4994-A6A3-1B72A41D413D}"/>
              </a:ext>
            </a:extLst>
          </p:cNvPr>
          <p:cNvSpPr>
            <a:spLocks noGrp="1"/>
          </p:cNvSpPr>
          <p:nvPr>
            <p:ph idx="1"/>
          </p:nvPr>
        </p:nvSpPr>
        <p:spPr>
          <a:xfrm>
            <a:off x="1010412" y="1690688"/>
            <a:ext cx="10171176" cy="4351338"/>
          </a:xfrm>
        </p:spPr>
        <p:txBody>
          <a:bodyPr>
            <a:normAutofit/>
          </a:bodyPr>
          <a:lstStyle/>
          <a:p>
            <a:pPr marL="0" indent="0">
              <a:lnSpc>
                <a:spcPct val="150000"/>
              </a:lnSpc>
              <a:buNone/>
            </a:pPr>
            <a:r>
              <a:rPr lang="en-US" sz="2400" dirty="0"/>
              <a:t>There are usually two approaches for the PBMC</a:t>
            </a:r>
          </a:p>
          <a:p>
            <a:pPr marL="0" indent="0">
              <a:lnSpc>
                <a:spcPct val="150000"/>
              </a:lnSpc>
              <a:buNone/>
            </a:pPr>
            <a:r>
              <a:rPr lang="en-US" sz="2400" dirty="0"/>
              <a:t>1. Transvenous approach</a:t>
            </a:r>
          </a:p>
          <a:p>
            <a:pPr marL="0" indent="0">
              <a:lnSpc>
                <a:spcPct val="150000"/>
              </a:lnSpc>
              <a:buNone/>
            </a:pPr>
            <a:r>
              <a:rPr lang="en-US" sz="2400" dirty="0"/>
              <a:t>2. </a:t>
            </a:r>
            <a:r>
              <a:rPr lang="en-US" sz="2400" dirty="0" err="1"/>
              <a:t>Transarterial</a:t>
            </a:r>
            <a:r>
              <a:rPr lang="en-US" sz="2400" dirty="0"/>
              <a:t> approach.</a:t>
            </a:r>
          </a:p>
          <a:p>
            <a:pPr marL="0" indent="0">
              <a:lnSpc>
                <a:spcPct val="150000"/>
              </a:lnSpc>
              <a:buNone/>
            </a:pPr>
            <a:r>
              <a:rPr lang="en-US" sz="2400" dirty="0"/>
              <a:t>• Percutaneous transvenous mitral valvuloplasty (PTMC) is the most common and time tested approach for this procedure.</a:t>
            </a:r>
          </a:p>
          <a:p>
            <a:pPr marL="0" indent="0">
              <a:lnSpc>
                <a:spcPct val="150000"/>
              </a:lnSpc>
              <a:buNone/>
            </a:pPr>
            <a:endParaRPr lang="en-IN" sz="2400" dirty="0"/>
          </a:p>
        </p:txBody>
      </p:sp>
    </p:spTree>
    <p:extLst>
      <p:ext uri="{BB962C8B-B14F-4D97-AF65-F5344CB8AC3E}">
        <p14:creationId xmlns:p14="http://schemas.microsoft.com/office/powerpoint/2010/main" val="167893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0851-E740-4964-99D3-22061EC3C91F}"/>
              </a:ext>
            </a:extLst>
          </p:cNvPr>
          <p:cNvSpPr>
            <a:spLocks noGrp="1"/>
          </p:cNvSpPr>
          <p:nvPr>
            <p:ph type="title"/>
          </p:nvPr>
        </p:nvSpPr>
        <p:spPr>
          <a:xfrm>
            <a:off x="1313688" y="346837"/>
            <a:ext cx="3404616" cy="1325563"/>
          </a:xfrm>
        </p:spPr>
        <p:txBody>
          <a:bodyPr>
            <a:normAutofit/>
          </a:bodyPr>
          <a:lstStyle/>
          <a:p>
            <a:r>
              <a:rPr lang="en-IN" sz="3200" b="1" dirty="0"/>
              <a:t>TECHNIQUES</a:t>
            </a:r>
          </a:p>
        </p:txBody>
      </p:sp>
      <p:sp>
        <p:nvSpPr>
          <p:cNvPr id="3" name="Content Placeholder 2">
            <a:extLst>
              <a:ext uri="{FF2B5EF4-FFF2-40B4-BE49-F238E27FC236}">
                <a16:creationId xmlns:a16="http://schemas.microsoft.com/office/drawing/2014/main" id="{74DDA24A-B4C8-4ABD-9D28-C487139DD5D7}"/>
              </a:ext>
            </a:extLst>
          </p:cNvPr>
          <p:cNvSpPr>
            <a:spLocks noGrp="1"/>
          </p:cNvSpPr>
          <p:nvPr>
            <p:ph idx="1"/>
          </p:nvPr>
        </p:nvSpPr>
        <p:spPr>
          <a:xfrm>
            <a:off x="1313688" y="1825625"/>
            <a:ext cx="5257800" cy="4351338"/>
          </a:xfrm>
        </p:spPr>
        <p:txBody>
          <a:bodyPr>
            <a:normAutofit/>
          </a:bodyPr>
          <a:lstStyle/>
          <a:p>
            <a:pPr marL="0" indent="0">
              <a:lnSpc>
                <a:spcPct val="150000"/>
              </a:lnSpc>
              <a:buNone/>
            </a:pPr>
            <a:r>
              <a:rPr lang="fr-FR" sz="2400" dirty="0"/>
              <a:t>1. Single </a:t>
            </a:r>
            <a:r>
              <a:rPr lang="fr-FR" sz="2400" dirty="0" err="1"/>
              <a:t>balloon</a:t>
            </a:r>
            <a:r>
              <a:rPr lang="fr-FR" sz="2400" dirty="0"/>
              <a:t> technique</a:t>
            </a:r>
          </a:p>
          <a:p>
            <a:pPr marL="0" indent="0">
              <a:lnSpc>
                <a:spcPct val="150000"/>
              </a:lnSpc>
              <a:buNone/>
            </a:pPr>
            <a:r>
              <a:rPr lang="fr-FR" sz="2400" dirty="0"/>
              <a:t>2. Double </a:t>
            </a:r>
            <a:r>
              <a:rPr lang="fr-FR" sz="2400" dirty="0" err="1"/>
              <a:t>balloon</a:t>
            </a:r>
            <a:r>
              <a:rPr lang="fr-FR" sz="2400" dirty="0"/>
              <a:t> technique</a:t>
            </a:r>
          </a:p>
          <a:p>
            <a:pPr marL="0" indent="0">
              <a:lnSpc>
                <a:spcPct val="150000"/>
              </a:lnSpc>
              <a:buNone/>
            </a:pPr>
            <a:r>
              <a:rPr lang="fr-FR" sz="2400" dirty="0"/>
              <a:t>3. </a:t>
            </a:r>
            <a:r>
              <a:rPr lang="fr-FR" sz="2400" b="1" dirty="0"/>
              <a:t>Inoue </a:t>
            </a:r>
            <a:r>
              <a:rPr lang="fr-FR" sz="2400" b="1" dirty="0" err="1"/>
              <a:t>balloon</a:t>
            </a:r>
            <a:r>
              <a:rPr lang="fr-FR" sz="2400" b="1" dirty="0"/>
              <a:t> technique</a:t>
            </a:r>
          </a:p>
          <a:p>
            <a:pPr>
              <a:lnSpc>
                <a:spcPct val="150000"/>
              </a:lnSpc>
              <a:buNone/>
            </a:pPr>
            <a:r>
              <a:rPr lang="en-US" sz="2400" dirty="0">
                <a:cs typeface="Aparajita" pitchFamily="34" charset="0"/>
              </a:rPr>
              <a:t>4. Metallic valvulotomy</a:t>
            </a:r>
          </a:p>
          <a:p>
            <a:pPr>
              <a:lnSpc>
                <a:spcPct val="150000"/>
              </a:lnSpc>
              <a:buNone/>
            </a:pPr>
            <a:r>
              <a:rPr lang="en-US" sz="2400" dirty="0">
                <a:cs typeface="Aparajita" pitchFamily="34" charset="0"/>
              </a:rPr>
              <a:t>5. Retrograde technique</a:t>
            </a:r>
            <a:endParaRPr lang="en-IN" sz="2400" dirty="0">
              <a:cs typeface="Aparajita" pitchFamily="34" charset="0"/>
            </a:endParaRPr>
          </a:p>
          <a:p>
            <a:pPr marL="0" indent="0">
              <a:lnSpc>
                <a:spcPct val="150000"/>
              </a:lnSpc>
              <a:buNone/>
            </a:pPr>
            <a:endParaRPr lang="en-IN" sz="2400" dirty="0"/>
          </a:p>
        </p:txBody>
      </p:sp>
    </p:spTree>
    <p:extLst>
      <p:ext uri="{BB962C8B-B14F-4D97-AF65-F5344CB8AC3E}">
        <p14:creationId xmlns:p14="http://schemas.microsoft.com/office/powerpoint/2010/main" val="55406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EE49-B003-4F1D-B013-14DAF59C5CF7}"/>
              </a:ext>
            </a:extLst>
          </p:cNvPr>
          <p:cNvSpPr>
            <a:spLocks noGrp="1"/>
          </p:cNvSpPr>
          <p:nvPr>
            <p:ph type="title"/>
          </p:nvPr>
        </p:nvSpPr>
        <p:spPr>
          <a:xfrm>
            <a:off x="838200" y="548005"/>
            <a:ext cx="10515600" cy="1325563"/>
          </a:xfrm>
        </p:spPr>
        <p:txBody>
          <a:bodyPr>
            <a:normAutofit/>
          </a:bodyPr>
          <a:lstStyle/>
          <a:p>
            <a:r>
              <a:rPr lang="en-IN" sz="3200" b="1" dirty="0">
                <a:latin typeface="+mn-lt"/>
                <a:cs typeface="Aparajita" pitchFamily="34" charset="0"/>
              </a:rPr>
              <a:t>TRANS-VENOUS OR ANTEGRADE APPROACH</a:t>
            </a:r>
            <a:endParaRPr lang="en-IN" sz="3200" b="1" dirty="0">
              <a:latin typeface="+mn-lt"/>
            </a:endParaRPr>
          </a:p>
        </p:txBody>
      </p:sp>
      <p:sp>
        <p:nvSpPr>
          <p:cNvPr id="3" name="Content Placeholder 2">
            <a:extLst>
              <a:ext uri="{FF2B5EF4-FFF2-40B4-BE49-F238E27FC236}">
                <a16:creationId xmlns:a16="http://schemas.microsoft.com/office/drawing/2014/main" id="{82B975C7-3663-4775-884F-D72AED911205}"/>
              </a:ext>
            </a:extLst>
          </p:cNvPr>
          <p:cNvSpPr>
            <a:spLocks noGrp="1"/>
          </p:cNvSpPr>
          <p:nvPr>
            <p:ph idx="1"/>
          </p:nvPr>
        </p:nvSpPr>
        <p:spPr>
          <a:xfrm>
            <a:off x="1092708" y="2254272"/>
            <a:ext cx="10006584" cy="3670540"/>
          </a:xfrm>
        </p:spPr>
        <p:txBody>
          <a:bodyPr>
            <a:normAutofit/>
          </a:bodyPr>
          <a:lstStyle/>
          <a:p>
            <a:pPr>
              <a:lnSpc>
                <a:spcPct val="150000"/>
              </a:lnSpc>
            </a:pPr>
            <a:r>
              <a:rPr lang="en-IN" sz="2400" dirty="0">
                <a:cs typeface="Aparajita" panose="02020603050405020304" pitchFamily="18" charset="0"/>
              </a:rPr>
              <a:t>More widely used approach and is usually performed through the femoral vein.</a:t>
            </a:r>
          </a:p>
          <a:p>
            <a:pPr>
              <a:lnSpc>
                <a:spcPct val="150000"/>
              </a:lnSpc>
            </a:pPr>
            <a:r>
              <a:rPr lang="en-IN" sz="2400" dirty="0">
                <a:cs typeface="Aparajita" panose="02020603050405020304" pitchFamily="18" charset="0"/>
              </a:rPr>
              <a:t>Trans-septal catheterization first and most crucial step of the procedure. </a:t>
            </a:r>
          </a:p>
          <a:p>
            <a:pPr>
              <a:lnSpc>
                <a:spcPct val="150000"/>
              </a:lnSpc>
            </a:pPr>
            <a:endParaRPr lang="en-IN" sz="2400" dirty="0">
              <a:cs typeface="Aparajita" panose="02020603050405020304" pitchFamily="18" charset="0"/>
            </a:endParaRPr>
          </a:p>
          <a:p>
            <a:endParaRPr lang="en-IN" sz="2400" dirty="0"/>
          </a:p>
        </p:txBody>
      </p:sp>
    </p:spTree>
    <p:extLst>
      <p:ext uri="{BB962C8B-B14F-4D97-AF65-F5344CB8AC3E}">
        <p14:creationId xmlns:p14="http://schemas.microsoft.com/office/powerpoint/2010/main" val="1470373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0946-4170-48A0-B096-6F2D6A2BEE13}"/>
              </a:ext>
            </a:extLst>
          </p:cNvPr>
          <p:cNvSpPr>
            <a:spLocks noGrp="1"/>
          </p:cNvSpPr>
          <p:nvPr>
            <p:ph type="title"/>
          </p:nvPr>
        </p:nvSpPr>
        <p:spPr/>
        <p:txBody>
          <a:bodyPr>
            <a:normAutofit/>
          </a:bodyPr>
          <a:lstStyle/>
          <a:p>
            <a:r>
              <a:rPr lang="en-US" sz="3600" dirty="0">
                <a:latin typeface="+mn-lt"/>
                <a:cs typeface="Aparajita" panose="02020603050405020304" pitchFamily="18" charset="0"/>
              </a:rPr>
              <a:t>Trans-Septal catheterization</a:t>
            </a:r>
            <a:endParaRPr lang="en-IN" sz="3600" b="1" u="sng" dirty="0">
              <a:latin typeface="+mn-lt"/>
            </a:endParaRPr>
          </a:p>
        </p:txBody>
      </p:sp>
      <p:sp>
        <p:nvSpPr>
          <p:cNvPr id="3" name="Content Placeholder 2">
            <a:extLst>
              <a:ext uri="{FF2B5EF4-FFF2-40B4-BE49-F238E27FC236}">
                <a16:creationId xmlns:a16="http://schemas.microsoft.com/office/drawing/2014/main" id="{E1CBCFD7-B7E2-44BA-A82B-89E3BFBA3322}"/>
              </a:ext>
            </a:extLst>
          </p:cNvPr>
          <p:cNvSpPr>
            <a:spLocks noGrp="1"/>
          </p:cNvSpPr>
          <p:nvPr>
            <p:ph idx="1"/>
          </p:nvPr>
        </p:nvSpPr>
        <p:spPr>
          <a:xfrm>
            <a:off x="838200" y="1690688"/>
            <a:ext cx="10939272" cy="4667250"/>
          </a:xfrm>
        </p:spPr>
        <p:txBody>
          <a:bodyPr>
            <a:normAutofit/>
          </a:bodyPr>
          <a:lstStyle/>
          <a:p>
            <a:pPr>
              <a:lnSpc>
                <a:spcPct val="150000"/>
              </a:lnSpc>
            </a:pPr>
            <a:r>
              <a:rPr lang="en-IN" sz="2400" dirty="0">
                <a:cs typeface="Aparajita" pitchFamily="34" charset="0"/>
              </a:rPr>
              <a:t> Trans-septal catheterization, developed by Cope and by Ross in 1959.</a:t>
            </a:r>
          </a:p>
          <a:p>
            <a:pPr>
              <a:lnSpc>
                <a:spcPct val="150000"/>
              </a:lnSpc>
            </a:pPr>
            <a:r>
              <a:rPr lang="en-IN" sz="2400" dirty="0">
                <a:cs typeface="Aparajita" pitchFamily="34" charset="0"/>
              </a:rPr>
              <a:t> Conditions necessary for safe &amp; successful trans-septal catheterization are</a:t>
            </a:r>
          </a:p>
          <a:p>
            <a:pPr>
              <a:lnSpc>
                <a:spcPct val="150000"/>
              </a:lnSpc>
              <a:buNone/>
            </a:pPr>
            <a:r>
              <a:rPr lang="en-IN" sz="2400" dirty="0">
                <a:cs typeface="Aparajita" pitchFamily="34" charset="0"/>
              </a:rPr>
              <a:t>(1)  Knowledge of the anatomy, can be modified in patients with MS , in whom normal geometry has been lost because both atria are enlarged and the convexity of the septum is exaggerated</a:t>
            </a:r>
          </a:p>
          <a:p>
            <a:pPr>
              <a:lnSpc>
                <a:spcPct val="150000"/>
              </a:lnSpc>
              <a:buNone/>
            </a:pPr>
            <a:r>
              <a:rPr lang="en-IN" sz="2400" dirty="0">
                <a:cs typeface="Aparajita" pitchFamily="34" charset="0"/>
              </a:rPr>
              <a:t>(2)  Knowledge of contraindications</a:t>
            </a:r>
          </a:p>
          <a:p>
            <a:pPr>
              <a:lnSpc>
                <a:spcPct val="150000"/>
              </a:lnSpc>
              <a:buNone/>
            </a:pPr>
            <a:r>
              <a:rPr lang="en-IN" sz="2400" dirty="0">
                <a:cs typeface="Aparajita" pitchFamily="34" charset="0"/>
              </a:rPr>
              <a:t>(3)  Experience of the operators</a:t>
            </a:r>
          </a:p>
          <a:p>
            <a:endParaRPr lang="en-IN" sz="2400" dirty="0"/>
          </a:p>
        </p:txBody>
      </p:sp>
    </p:spTree>
    <p:extLst>
      <p:ext uri="{BB962C8B-B14F-4D97-AF65-F5344CB8AC3E}">
        <p14:creationId xmlns:p14="http://schemas.microsoft.com/office/powerpoint/2010/main" val="3094090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03C2A-4CB3-4129-869C-C8B49FB20FF1}"/>
              </a:ext>
            </a:extLst>
          </p:cNvPr>
          <p:cNvPicPr>
            <a:picLocks noChangeAspect="1"/>
          </p:cNvPicPr>
          <p:nvPr/>
        </p:nvPicPr>
        <p:blipFill>
          <a:blip r:embed="rId2"/>
          <a:stretch>
            <a:fillRect/>
          </a:stretch>
        </p:blipFill>
        <p:spPr>
          <a:xfrm>
            <a:off x="1335024" y="365125"/>
            <a:ext cx="9802368" cy="4781550"/>
          </a:xfrm>
          <a:prstGeom prst="rect">
            <a:avLst/>
          </a:prstGeom>
        </p:spPr>
      </p:pic>
      <p:sp>
        <p:nvSpPr>
          <p:cNvPr id="5" name="Rectangle 4">
            <a:extLst>
              <a:ext uri="{FF2B5EF4-FFF2-40B4-BE49-F238E27FC236}">
                <a16:creationId xmlns:a16="http://schemas.microsoft.com/office/drawing/2014/main" id="{FF51F0B4-B6F5-4507-A7DD-F1125008E1CF}"/>
              </a:ext>
            </a:extLst>
          </p:cNvPr>
          <p:cNvSpPr/>
          <p:nvPr/>
        </p:nvSpPr>
        <p:spPr>
          <a:xfrm>
            <a:off x="655863" y="5267564"/>
            <a:ext cx="11160690" cy="707886"/>
          </a:xfrm>
          <a:prstGeom prst="rect">
            <a:avLst/>
          </a:prstGeom>
        </p:spPr>
        <p:txBody>
          <a:bodyPr wrap="square">
            <a:spAutoFit/>
          </a:bodyPr>
          <a:lstStyle/>
          <a:p>
            <a:r>
              <a:rPr lang="en-IN" sz="2000" dirty="0"/>
              <a:t>The FO is located superiorly and posteriorly to the ostium of the CS and well posterior of the TA and RAA. </a:t>
            </a:r>
          </a:p>
          <a:p>
            <a:r>
              <a:rPr lang="en-IN" sz="2000" dirty="0"/>
              <a:t>The fossa ovalis is posterior and caudal to the aortic root and anterior to the free wall of the right atrium</a:t>
            </a:r>
          </a:p>
        </p:txBody>
      </p:sp>
    </p:spTree>
    <p:extLst>
      <p:ext uri="{BB962C8B-B14F-4D97-AF65-F5344CB8AC3E}">
        <p14:creationId xmlns:p14="http://schemas.microsoft.com/office/powerpoint/2010/main" val="3591854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28581-EB97-4EA0-85D1-13D15545E1F9}"/>
              </a:ext>
            </a:extLst>
          </p:cNvPr>
          <p:cNvSpPr>
            <a:spLocks noGrp="1"/>
          </p:cNvSpPr>
          <p:nvPr>
            <p:ph idx="1"/>
          </p:nvPr>
        </p:nvSpPr>
        <p:spPr>
          <a:xfrm>
            <a:off x="1021080" y="1253330"/>
            <a:ext cx="10207752" cy="4653693"/>
          </a:xfrm>
        </p:spPr>
        <p:txBody>
          <a:bodyPr>
            <a:normAutofit/>
          </a:bodyPr>
          <a:lstStyle/>
          <a:p>
            <a:pPr>
              <a:lnSpc>
                <a:spcPct val="150000"/>
              </a:lnSpc>
            </a:pPr>
            <a:r>
              <a:rPr lang="en-US" sz="2400" dirty="0"/>
              <a:t>Puncture of the fossa ovalis itself is quite safe</a:t>
            </a:r>
          </a:p>
          <a:p>
            <a:pPr>
              <a:lnSpc>
                <a:spcPct val="150000"/>
              </a:lnSpc>
            </a:pPr>
            <a:r>
              <a:rPr lang="en-US" sz="2400" dirty="0"/>
              <a:t>Possibility that the needle and catheter will puncture an adjacent structure (i.e., the posterior wall of the RA, the CS, or the aortic root).</a:t>
            </a:r>
          </a:p>
          <a:p>
            <a:pPr>
              <a:lnSpc>
                <a:spcPct val="150000"/>
              </a:lnSpc>
            </a:pPr>
            <a:r>
              <a:rPr lang="en-US" sz="2400" dirty="0"/>
              <a:t>In </a:t>
            </a:r>
            <a:r>
              <a:rPr lang="en-US" sz="2400" b="1" dirty="0"/>
              <a:t>aortic stenosis </a:t>
            </a:r>
            <a:r>
              <a:rPr lang="en-US" sz="2400" dirty="0"/>
              <a:t>- plane of the septum becomes more vertical and the fossa may be located slightly more anteriorly.</a:t>
            </a:r>
          </a:p>
          <a:p>
            <a:pPr>
              <a:lnSpc>
                <a:spcPct val="150000"/>
              </a:lnSpc>
            </a:pPr>
            <a:r>
              <a:rPr lang="en-US" sz="2400" b="1" dirty="0"/>
              <a:t>In mitral stenosis </a:t>
            </a:r>
            <a:r>
              <a:rPr lang="en-US" sz="2400" dirty="0"/>
              <a:t>- intra-atrial septum becomes flatter with a more horizontal orientation and the fossa tends to lie lower.</a:t>
            </a:r>
            <a:endParaRPr lang="en-IN" sz="2400" dirty="0"/>
          </a:p>
        </p:txBody>
      </p:sp>
    </p:spTree>
    <p:extLst>
      <p:ext uri="{BB962C8B-B14F-4D97-AF65-F5344CB8AC3E}">
        <p14:creationId xmlns:p14="http://schemas.microsoft.com/office/powerpoint/2010/main" val="692178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73745-7592-4D6E-AE02-831EF405F84E}"/>
              </a:ext>
            </a:extLst>
          </p:cNvPr>
          <p:cNvSpPr>
            <a:spLocks noGrp="1"/>
          </p:cNvSpPr>
          <p:nvPr>
            <p:ph idx="1"/>
          </p:nvPr>
        </p:nvSpPr>
        <p:spPr>
          <a:xfrm>
            <a:off x="838200" y="1095374"/>
            <a:ext cx="10515600" cy="5213985"/>
          </a:xfrm>
        </p:spPr>
        <p:txBody>
          <a:bodyPr>
            <a:normAutofit/>
          </a:bodyPr>
          <a:lstStyle/>
          <a:p>
            <a:pPr>
              <a:lnSpc>
                <a:spcPct val="150000"/>
              </a:lnSpc>
            </a:pPr>
            <a:r>
              <a:rPr lang="en-IN" sz="2400" dirty="0">
                <a:cs typeface="Aparajita" pitchFamily="34" charset="0"/>
              </a:rPr>
              <a:t>Echo during trans-septal catheterization has the potential to enhance its safety.</a:t>
            </a:r>
          </a:p>
          <a:p>
            <a:pPr>
              <a:lnSpc>
                <a:spcPct val="150000"/>
              </a:lnSpc>
            </a:pPr>
            <a:r>
              <a:rPr lang="en-IN" sz="2400" b="1" dirty="0">
                <a:cs typeface="Aparajita" pitchFamily="34" charset="0"/>
              </a:rPr>
              <a:t>Intracardiac echocardiography (ICE) </a:t>
            </a:r>
            <a:r>
              <a:rPr lang="en-IN" sz="2400" dirty="0">
                <a:cs typeface="Aparajita" pitchFamily="34" charset="0"/>
              </a:rPr>
              <a:t>is the current imaging tool of choice  to guide trans-septal puncture.</a:t>
            </a:r>
          </a:p>
          <a:p>
            <a:pPr lvl="1">
              <a:lnSpc>
                <a:spcPct val="150000"/>
              </a:lnSpc>
            </a:pPr>
            <a:r>
              <a:rPr lang="en-IN" dirty="0">
                <a:cs typeface="Aparajita" pitchFamily="34" charset="0"/>
              </a:rPr>
              <a:t>Benefits- may be used without additional operators or general </a:t>
            </a:r>
            <a:r>
              <a:rPr lang="en-IN" dirty="0" err="1">
                <a:cs typeface="Aparajita" pitchFamily="34" charset="0"/>
              </a:rPr>
              <a:t>anesthesia</a:t>
            </a:r>
            <a:r>
              <a:rPr lang="en-IN" dirty="0">
                <a:cs typeface="Aparajita" pitchFamily="34" charset="0"/>
              </a:rPr>
              <a:t> </a:t>
            </a:r>
          </a:p>
          <a:p>
            <a:pPr lvl="1">
              <a:lnSpc>
                <a:spcPct val="150000"/>
              </a:lnSpc>
            </a:pPr>
            <a:r>
              <a:rPr lang="en-US" dirty="0">
                <a:cs typeface="Aparajita" pitchFamily="34" charset="0"/>
              </a:rPr>
              <a:t> Drawback- price of the device</a:t>
            </a:r>
          </a:p>
          <a:p>
            <a:pPr>
              <a:lnSpc>
                <a:spcPct val="150000"/>
              </a:lnSpc>
            </a:pPr>
            <a:r>
              <a:rPr lang="en-IN" sz="2400" dirty="0">
                <a:cs typeface="Aparajita" pitchFamily="34" charset="0"/>
              </a:rPr>
              <a:t>TEE or ICE can also detect  - serious complications .</a:t>
            </a:r>
          </a:p>
          <a:p>
            <a:pPr>
              <a:lnSpc>
                <a:spcPct val="150000"/>
              </a:lnSpc>
            </a:pPr>
            <a:r>
              <a:rPr lang="en-US" sz="2400" dirty="0">
                <a:cs typeface="Aparajita" pitchFamily="34" charset="0"/>
              </a:rPr>
              <a:t>Using angiographic landmarks alone is commonly used by seasoned operators.</a:t>
            </a:r>
            <a:endParaRPr lang="en-IN" sz="2400" dirty="0">
              <a:cs typeface="Aparajita" pitchFamily="34" charset="0"/>
            </a:endParaRPr>
          </a:p>
          <a:p>
            <a:pPr>
              <a:lnSpc>
                <a:spcPct val="150000"/>
              </a:lnSpc>
            </a:pPr>
            <a:endParaRPr lang="en-IN" sz="2400" dirty="0">
              <a:cs typeface="Aparajita" pitchFamily="34" charset="0"/>
            </a:endParaRPr>
          </a:p>
          <a:p>
            <a:endParaRPr lang="en-IN" sz="2400" dirty="0"/>
          </a:p>
        </p:txBody>
      </p:sp>
    </p:spTree>
    <p:extLst>
      <p:ext uri="{BB962C8B-B14F-4D97-AF65-F5344CB8AC3E}">
        <p14:creationId xmlns:p14="http://schemas.microsoft.com/office/powerpoint/2010/main" val="213017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681DF-FED6-43AA-AEB4-C16E86EF5DCB}"/>
              </a:ext>
            </a:extLst>
          </p:cNvPr>
          <p:cNvSpPr>
            <a:spLocks noGrp="1"/>
          </p:cNvSpPr>
          <p:nvPr>
            <p:ph idx="1"/>
          </p:nvPr>
        </p:nvSpPr>
        <p:spPr>
          <a:xfrm>
            <a:off x="966216" y="576699"/>
            <a:ext cx="10515600" cy="6162304"/>
          </a:xfrm>
        </p:spPr>
        <p:txBody>
          <a:bodyPr>
            <a:normAutofit/>
          </a:bodyPr>
          <a:lstStyle/>
          <a:p>
            <a:pPr marL="0" indent="0">
              <a:lnSpc>
                <a:spcPct val="150000"/>
              </a:lnSpc>
              <a:buNone/>
            </a:pPr>
            <a:r>
              <a:rPr lang="en-US" b="1" dirty="0"/>
              <a:t>EPIDEMIOLOGICAL ASPECTS WORLD WIDE BURDEN</a:t>
            </a:r>
          </a:p>
          <a:p>
            <a:pPr marL="0" indent="0">
              <a:lnSpc>
                <a:spcPct val="150000"/>
              </a:lnSpc>
              <a:buNone/>
            </a:pPr>
            <a:r>
              <a:rPr lang="en-US" sz="2400" dirty="0"/>
              <a:t>• At least 15·6 million people have RHD, </a:t>
            </a:r>
          </a:p>
          <a:p>
            <a:pPr>
              <a:lnSpc>
                <a:spcPct val="150000"/>
              </a:lnSpc>
            </a:pPr>
            <a:r>
              <a:rPr lang="en-US" sz="2400" dirty="0"/>
              <a:t>0.3  million of  ARF develop RHD every year </a:t>
            </a:r>
          </a:p>
          <a:p>
            <a:pPr marL="0" indent="0">
              <a:lnSpc>
                <a:spcPct val="150000"/>
              </a:lnSpc>
              <a:buNone/>
            </a:pPr>
            <a:r>
              <a:rPr lang="en-US" sz="2400" dirty="0"/>
              <a:t>• 233 000 deaths annually are directly attributable to ARF or RHD</a:t>
            </a:r>
          </a:p>
          <a:p>
            <a:pPr marL="0" indent="0">
              <a:lnSpc>
                <a:spcPct val="150000"/>
              </a:lnSpc>
              <a:buNone/>
            </a:pPr>
            <a:r>
              <a:rPr lang="en-US" sz="2400" dirty="0"/>
              <a:t>“The overall prevalence estimated to be about 1.5-2/1000 in all age groups,</a:t>
            </a:r>
          </a:p>
          <a:p>
            <a:pPr marL="0" indent="0">
              <a:lnSpc>
                <a:spcPct val="150000"/>
              </a:lnSpc>
              <a:buNone/>
            </a:pPr>
            <a:r>
              <a:rPr lang="en-US" sz="2400" dirty="0"/>
              <a:t> In India there are about 2.0 to 2.5 million patients of RHD ”</a:t>
            </a:r>
          </a:p>
          <a:p>
            <a:pPr>
              <a:lnSpc>
                <a:spcPct val="150000"/>
              </a:lnSpc>
            </a:pPr>
            <a:r>
              <a:rPr lang="en-US" sz="2400" dirty="0"/>
              <a:t>India -RF is endemic and the major causes of cardiovascular disease, accounting for nearly </a:t>
            </a:r>
            <a:r>
              <a:rPr lang="en-US" sz="2400" b="1" dirty="0"/>
              <a:t>25-45% </a:t>
            </a:r>
            <a:r>
              <a:rPr lang="en-US" sz="2400" dirty="0"/>
              <a:t>of the acquired heart disease.</a:t>
            </a:r>
            <a:endParaRPr lang="en-IN" sz="2400" dirty="0"/>
          </a:p>
        </p:txBody>
      </p:sp>
    </p:spTree>
    <p:extLst>
      <p:ext uri="{BB962C8B-B14F-4D97-AF65-F5344CB8AC3E}">
        <p14:creationId xmlns:p14="http://schemas.microsoft.com/office/powerpoint/2010/main" val="1567520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4F4D27-8CE7-4DDB-ACC7-D8C93265C051}"/>
              </a:ext>
            </a:extLst>
          </p:cNvPr>
          <p:cNvSpPr txBox="1">
            <a:spLocks/>
          </p:cNvSpPr>
          <p:nvPr/>
        </p:nvSpPr>
        <p:spPr>
          <a:xfrm>
            <a:off x="1254645" y="507736"/>
            <a:ext cx="3456384" cy="102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Imaging views</a:t>
            </a:r>
            <a:endParaRPr lang="en-IN" sz="3200" b="1" dirty="0"/>
          </a:p>
        </p:txBody>
      </p:sp>
      <p:sp>
        <p:nvSpPr>
          <p:cNvPr id="5" name="Content Placeholder 2">
            <a:extLst>
              <a:ext uri="{FF2B5EF4-FFF2-40B4-BE49-F238E27FC236}">
                <a16:creationId xmlns:a16="http://schemas.microsoft.com/office/drawing/2014/main" id="{0A14C21F-559D-4ACB-8525-40D3E7B6FD67}"/>
              </a:ext>
            </a:extLst>
          </p:cNvPr>
          <p:cNvSpPr txBox="1">
            <a:spLocks/>
          </p:cNvSpPr>
          <p:nvPr/>
        </p:nvSpPr>
        <p:spPr>
          <a:xfrm>
            <a:off x="1032182" y="1816046"/>
            <a:ext cx="1074529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cs typeface="Aparajita" pitchFamily="34" charset="0"/>
              </a:rPr>
              <a:t>Initial placement of pigtail, guidewires and transseptal systems- </a:t>
            </a:r>
            <a:r>
              <a:rPr lang="en-US" sz="2400" b="1" dirty="0">
                <a:cs typeface="Aparajita" pitchFamily="34" charset="0"/>
              </a:rPr>
              <a:t>AP projection</a:t>
            </a:r>
          </a:p>
          <a:p>
            <a:pPr>
              <a:lnSpc>
                <a:spcPct val="150000"/>
              </a:lnSpc>
            </a:pPr>
            <a:r>
              <a:rPr lang="en-US" sz="2400" dirty="0">
                <a:cs typeface="Aparajita" pitchFamily="34" charset="0"/>
              </a:rPr>
              <a:t>To estimate ant/post placement of catheter in the atrial septum- </a:t>
            </a:r>
            <a:r>
              <a:rPr lang="en-US" sz="2400" b="1" dirty="0">
                <a:cs typeface="Aparajita" pitchFamily="34" charset="0"/>
              </a:rPr>
              <a:t>RAO Angulation (30-40 )</a:t>
            </a:r>
          </a:p>
          <a:p>
            <a:pPr>
              <a:lnSpc>
                <a:spcPct val="150000"/>
              </a:lnSpc>
            </a:pPr>
            <a:r>
              <a:rPr lang="en-US" sz="2400" dirty="0">
                <a:cs typeface="Aparajita" pitchFamily="34" charset="0"/>
              </a:rPr>
              <a:t>Trans-septal puncture  performed in the AP projection to see needle entry in atrium.</a:t>
            </a:r>
          </a:p>
          <a:p>
            <a:pPr>
              <a:lnSpc>
                <a:spcPct val="150000"/>
              </a:lnSpc>
            </a:pPr>
            <a:r>
              <a:rPr lang="en-US" sz="2400" dirty="0">
                <a:cs typeface="Aparajita" pitchFamily="34" charset="0"/>
              </a:rPr>
              <a:t>Inferior limit of IAS - best seen in AP view - margin of LA “double contour” are seen </a:t>
            </a:r>
          </a:p>
          <a:p>
            <a:pPr>
              <a:lnSpc>
                <a:spcPct val="150000"/>
              </a:lnSpc>
            </a:pPr>
            <a:r>
              <a:rPr lang="en-US" sz="2400" dirty="0">
                <a:cs typeface="Aparajita" pitchFamily="34" charset="0"/>
              </a:rPr>
              <a:t>The lateral fluoroscopic view is the best for degree of posterior positioning of the catheters and angulation of the needle prior to its advancement</a:t>
            </a:r>
            <a:endParaRPr lang="en-IN" sz="2400" dirty="0">
              <a:cs typeface="Aparajita" pitchFamily="34" charset="0"/>
            </a:endParaRPr>
          </a:p>
        </p:txBody>
      </p:sp>
    </p:spTree>
    <p:extLst>
      <p:ext uri="{BB962C8B-B14F-4D97-AF65-F5344CB8AC3E}">
        <p14:creationId xmlns:p14="http://schemas.microsoft.com/office/powerpoint/2010/main" val="2050785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8438-7D41-46C6-88B0-F42BCD55125D}"/>
              </a:ext>
            </a:extLst>
          </p:cNvPr>
          <p:cNvSpPr>
            <a:spLocks noGrp="1"/>
          </p:cNvSpPr>
          <p:nvPr>
            <p:ph type="title"/>
          </p:nvPr>
        </p:nvSpPr>
        <p:spPr>
          <a:xfrm>
            <a:off x="1213981" y="365125"/>
            <a:ext cx="5612704" cy="1325563"/>
          </a:xfrm>
        </p:spPr>
        <p:txBody>
          <a:bodyPr>
            <a:normAutofit/>
          </a:bodyPr>
          <a:lstStyle/>
          <a:p>
            <a:r>
              <a:rPr lang="en-US" sz="3200" b="1" u="sng" dirty="0">
                <a:latin typeface="+mn-lt"/>
                <a:cs typeface="Aparajita" pitchFamily="34" charset="0"/>
              </a:rPr>
              <a:t>Trans-septal catheterization</a:t>
            </a:r>
            <a:endParaRPr lang="en-IN" sz="3200" b="1" u="sng" dirty="0">
              <a:latin typeface="+mn-lt"/>
            </a:endParaRPr>
          </a:p>
        </p:txBody>
      </p:sp>
      <p:sp>
        <p:nvSpPr>
          <p:cNvPr id="3" name="Content Placeholder 2">
            <a:extLst>
              <a:ext uri="{FF2B5EF4-FFF2-40B4-BE49-F238E27FC236}">
                <a16:creationId xmlns:a16="http://schemas.microsoft.com/office/drawing/2014/main" id="{B218D6E1-AD7F-4C8E-93B2-DDA47800119B}"/>
              </a:ext>
            </a:extLst>
          </p:cNvPr>
          <p:cNvSpPr>
            <a:spLocks noGrp="1"/>
          </p:cNvSpPr>
          <p:nvPr>
            <p:ph idx="1"/>
          </p:nvPr>
        </p:nvSpPr>
        <p:spPr>
          <a:xfrm>
            <a:off x="1039368" y="1690688"/>
            <a:ext cx="10515600" cy="4351338"/>
          </a:xfrm>
        </p:spPr>
        <p:txBody>
          <a:bodyPr>
            <a:normAutofit/>
          </a:bodyPr>
          <a:lstStyle/>
          <a:p>
            <a:pPr>
              <a:lnSpc>
                <a:spcPct val="150000"/>
              </a:lnSpc>
            </a:pPr>
            <a:r>
              <a:rPr lang="en-US" sz="2400" dirty="0"/>
              <a:t>First advance a flexible 0.032-inch, 145-cm J guidewire into SVC with an end hole catheter .</a:t>
            </a:r>
          </a:p>
          <a:p>
            <a:pPr>
              <a:lnSpc>
                <a:spcPct val="150000"/>
              </a:lnSpc>
            </a:pPr>
            <a:r>
              <a:rPr lang="en-US" sz="2400" dirty="0"/>
              <a:t>For the femoral approach use a 70-cm curved Brocken brough needle which tapers from 18 gauge to 21 gauge at the tip under continuous ECG and pressure monitoring .</a:t>
            </a:r>
          </a:p>
          <a:p>
            <a:pPr>
              <a:lnSpc>
                <a:spcPct val="150000"/>
              </a:lnSpc>
            </a:pPr>
            <a:r>
              <a:rPr lang="en-US" sz="2400" dirty="0" err="1"/>
              <a:t>Brockenbrough</a:t>
            </a:r>
            <a:r>
              <a:rPr lang="en-US" sz="2400" dirty="0"/>
              <a:t> needle put inside the Mullin’s sheath and dilator (usually 7F size) and advanced over the wire into SVC.</a:t>
            </a:r>
            <a:endParaRPr lang="en-IN" sz="2400" dirty="0"/>
          </a:p>
        </p:txBody>
      </p:sp>
    </p:spTree>
    <p:extLst>
      <p:ext uri="{BB962C8B-B14F-4D97-AF65-F5344CB8AC3E}">
        <p14:creationId xmlns:p14="http://schemas.microsoft.com/office/powerpoint/2010/main" val="113046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9E4E0-2C79-47A9-8514-029A370D9EF4}"/>
              </a:ext>
            </a:extLst>
          </p:cNvPr>
          <p:cNvPicPr>
            <a:picLocks noChangeAspect="1"/>
          </p:cNvPicPr>
          <p:nvPr/>
        </p:nvPicPr>
        <p:blipFill>
          <a:blip r:embed="rId2"/>
          <a:stretch>
            <a:fillRect/>
          </a:stretch>
        </p:blipFill>
        <p:spPr>
          <a:xfrm>
            <a:off x="1719072" y="540639"/>
            <a:ext cx="9363456" cy="4872609"/>
          </a:xfrm>
          <a:prstGeom prst="rect">
            <a:avLst/>
          </a:prstGeom>
        </p:spPr>
      </p:pic>
      <p:sp>
        <p:nvSpPr>
          <p:cNvPr id="5" name="Rectangle 4">
            <a:extLst>
              <a:ext uri="{FF2B5EF4-FFF2-40B4-BE49-F238E27FC236}">
                <a16:creationId xmlns:a16="http://schemas.microsoft.com/office/drawing/2014/main" id="{20B865E4-B82F-4CE6-B4B9-FE62C93172C8}"/>
              </a:ext>
            </a:extLst>
          </p:cNvPr>
          <p:cNvSpPr/>
          <p:nvPr/>
        </p:nvSpPr>
        <p:spPr>
          <a:xfrm>
            <a:off x="1719072" y="5543014"/>
            <a:ext cx="9741408" cy="646331"/>
          </a:xfrm>
          <a:prstGeom prst="rect">
            <a:avLst/>
          </a:prstGeom>
        </p:spPr>
        <p:txBody>
          <a:bodyPr wrap="square">
            <a:spAutoFit/>
          </a:bodyPr>
          <a:lstStyle/>
          <a:p>
            <a:r>
              <a:rPr lang="en-IN" dirty="0"/>
              <a:t>The </a:t>
            </a:r>
            <a:r>
              <a:rPr lang="en-IN" dirty="0" err="1"/>
              <a:t>Brockenbrough</a:t>
            </a:r>
            <a:r>
              <a:rPr lang="en-IN" dirty="0"/>
              <a:t> needle (far left) and Bing stylet (left) can be used in conjunction with the traditional </a:t>
            </a:r>
            <a:r>
              <a:rPr lang="en-IN" dirty="0" err="1"/>
              <a:t>Brockenbrough</a:t>
            </a:r>
            <a:r>
              <a:rPr lang="en-IN" dirty="0"/>
              <a:t> catheter (</a:t>
            </a:r>
            <a:r>
              <a:rPr lang="en-IN" dirty="0" err="1"/>
              <a:t>center</a:t>
            </a:r>
            <a:r>
              <a:rPr lang="en-IN" dirty="0"/>
              <a:t>) and Mullins sheath/dilator system (right)</a:t>
            </a:r>
          </a:p>
        </p:txBody>
      </p:sp>
    </p:spTree>
    <p:extLst>
      <p:ext uri="{BB962C8B-B14F-4D97-AF65-F5344CB8AC3E}">
        <p14:creationId xmlns:p14="http://schemas.microsoft.com/office/powerpoint/2010/main" val="40605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592" y="526776"/>
            <a:ext cx="5887566" cy="1009652"/>
          </a:xfrm>
        </p:spPr>
        <p:txBody>
          <a:bodyPr>
            <a:normAutofit/>
          </a:bodyPr>
          <a:lstStyle/>
          <a:p>
            <a:r>
              <a:rPr lang="en-US" sz="3200" b="1" dirty="0">
                <a:latin typeface="Aparajita" pitchFamily="34" charset="0"/>
                <a:cs typeface="Aparajita" pitchFamily="34" charset="0"/>
              </a:rPr>
              <a:t>Steps of Trans-septal catheterization</a:t>
            </a:r>
            <a:endParaRPr lang="en-IN" sz="3200" b="1" dirty="0">
              <a:latin typeface="Aparajita" pitchFamily="34" charset="0"/>
              <a:cs typeface="Aparajita" pitchFamily="34" charset="0"/>
            </a:endParaRPr>
          </a:p>
        </p:txBody>
      </p:sp>
      <p:graphicFrame>
        <p:nvGraphicFramePr>
          <p:cNvPr id="4" name="Table 4">
            <a:extLst>
              <a:ext uri="{FF2B5EF4-FFF2-40B4-BE49-F238E27FC236}">
                <a16:creationId xmlns:a16="http://schemas.microsoft.com/office/drawing/2014/main" id="{FF1D8BFC-FF93-4FC0-8C12-3B6B854F4662}"/>
              </a:ext>
            </a:extLst>
          </p:cNvPr>
          <p:cNvGraphicFramePr>
            <a:graphicFrameLocks noGrp="1"/>
          </p:cNvGraphicFramePr>
          <p:nvPr>
            <p:extLst>
              <p:ext uri="{D42A27DB-BD31-4B8C-83A1-F6EECF244321}">
                <p14:modId xmlns:p14="http://schemas.microsoft.com/office/powerpoint/2010/main" val="1047994883"/>
              </p:ext>
            </p:extLst>
          </p:nvPr>
        </p:nvGraphicFramePr>
        <p:xfrm>
          <a:off x="1665800" y="1536428"/>
          <a:ext cx="8531616" cy="5185873"/>
        </p:xfrm>
        <a:graphic>
          <a:graphicData uri="http://schemas.openxmlformats.org/drawingml/2006/table">
            <a:tbl>
              <a:tblPr firstRow="1" bandRow="1">
                <a:tableStyleId>{5C22544A-7EE6-4342-B048-85BDC9FD1C3A}</a:tableStyleId>
              </a:tblPr>
              <a:tblGrid>
                <a:gridCol w="8531616">
                  <a:extLst>
                    <a:ext uri="{9D8B030D-6E8A-4147-A177-3AD203B41FA5}">
                      <a16:colId xmlns:a16="http://schemas.microsoft.com/office/drawing/2014/main" val="3632058352"/>
                    </a:ext>
                  </a:extLst>
                </a:gridCol>
              </a:tblGrid>
              <a:tr h="956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Aparajita" pitchFamily="34" charset="0"/>
                        </a:rPr>
                        <a:t>A pigtail catheter is placed in the aortic sinus of Valsalva(NCC) just above the valve for anatomic reference and measurement  of aortic pressure.</a:t>
                      </a:r>
                      <a:endParaRPr lang="en-IN" sz="1800" dirty="0">
                        <a:latin typeface="+mn-lt"/>
                        <a:cs typeface="Aparajita" pitchFamily="34" charset="0"/>
                      </a:endParaRPr>
                    </a:p>
                    <a:p>
                      <a:endParaRPr lang="en-IN" sz="1800" dirty="0">
                        <a:latin typeface="+mn-lt"/>
                      </a:endParaRPr>
                    </a:p>
                  </a:txBody>
                  <a:tcPr/>
                </a:tc>
                <a:extLst>
                  <a:ext uri="{0D108BD9-81ED-4DB2-BD59-A6C34878D82A}">
                    <a16:rowId xmlns:a16="http://schemas.microsoft.com/office/drawing/2014/main" val="2238900431"/>
                  </a:ext>
                </a:extLst>
              </a:tr>
              <a:tr h="851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latin typeface="+mn-lt"/>
                          <a:cs typeface="Aparajita" pitchFamily="34" charset="0"/>
                        </a:rPr>
                        <a:t>A J-tipped 0.032-inch guide wire inserted via the right femoral vein into the superior vena cava .</a:t>
                      </a:r>
                    </a:p>
                  </a:txBody>
                  <a:tcPr/>
                </a:tc>
                <a:extLst>
                  <a:ext uri="{0D108BD9-81ED-4DB2-BD59-A6C34878D82A}">
                    <a16:rowId xmlns:a16="http://schemas.microsoft.com/office/drawing/2014/main" val="2216137926"/>
                  </a:ext>
                </a:extLst>
              </a:tr>
              <a:tr h="839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latin typeface="+mn-lt"/>
                          <a:cs typeface="Aparajita" pitchFamily="34" charset="0"/>
                        </a:rPr>
                        <a:t>The trans-septal catheter and sheath is advanced over the guide wire into the SVC and the guide wire is then withdrawn.</a:t>
                      </a:r>
                    </a:p>
                    <a:p>
                      <a:endParaRPr lang="en-IN" sz="1800" dirty="0">
                        <a:latin typeface="+mn-lt"/>
                      </a:endParaRPr>
                    </a:p>
                  </a:txBody>
                  <a:tcPr/>
                </a:tc>
                <a:extLst>
                  <a:ext uri="{0D108BD9-81ED-4DB2-BD59-A6C34878D82A}">
                    <a16:rowId xmlns:a16="http://schemas.microsoft.com/office/drawing/2014/main" val="3980741999"/>
                  </a:ext>
                </a:extLst>
              </a:tr>
              <a:tr h="1231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err="1">
                          <a:latin typeface="+mn-lt"/>
                          <a:cs typeface="Aparajita" pitchFamily="34" charset="0"/>
                        </a:rPr>
                        <a:t>Brockenbrough</a:t>
                      </a:r>
                      <a:r>
                        <a:rPr lang="en-IN" sz="1800" dirty="0">
                          <a:latin typeface="+mn-lt"/>
                          <a:cs typeface="Aparajita" pitchFamily="34" charset="0"/>
                        </a:rPr>
                        <a:t> trans-septal needle - advanced through the catheter, positioned in the SVC with the metal arrow indicator pointing to the 12 o clock position with its tip about 2-3 mm proximal to the catheter tip.</a:t>
                      </a:r>
                    </a:p>
                    <a:p>
                      <a:endParaRPr lang="en-IN" sz="1800" dirty="0">
                        <a:latin typeface="+mn-lt"/>
                      </a:endParaRPr>
                    </a:p>
                  </a:txBody>
                  <a:tcPr/>
                </a:tc>
                <a:extLst>
                  <a:ext uri="{0D108BD9-81ED-4DB2-BD59-A6C34878D82A}">
                    <a16:rowId xmlns:a16="http://schemas.microsoft.com/office/drawing/2014/main" val="1509557782"/>
                  </a:ext>
                </a:extLst>
              </a:tr>
              <a:tr h="1231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Aparajita" pitchFamily="34" charset="0"/>
                        </a:rPr>
                        <a:t>The catheter-needle assembly now held fixed together is withdrawn caudally from the SVC into the RA with a clockwise rotation of the needle arrow indicator pointing at 4 o clock position</a:t>
                      </a:r>
                      <a:endParaRPr lang="en-IN" sz="1800" dirty="0">
                        <a:latin typeface="+mn-lt"/>
                        <a:cs typeface="Aparajita" pitchFamily="34" charset="0"/>
                      </a:endParaRPr>
                    </a:p>
                    <a:p>
                      <a:endParaRPr lang="en-IN" sz="1800" dirty="0">
                        <a:latin typeface="+mn-lt"/>
                      </a:endParaRPr>
                    </a:p>
                  </a:txBody>
                  <a:tcPr/>
                </a:tc>
                <a:extLst>
                  <a:ext uri="{0D108BD9-81ED-4DB2-BD59-A6C34878D82A}">
                    <a16:rowId xmlns:a16="http://schemas.microsoft.com/office/drawing/2014/main" val="2566615769"/>
                  </a:ext>
                </a:extLst>
              </a:tr>
            </a:tbl>
          </a:graphicData>
        </a:graphic>
      </p:graphicFrame>
      <p:sp>
        <p:nvSpPr>
          <p:cNvPr id="6" name="Arrow: Down 5">
            <a:extLst>
              <a:ext uri="{FF2B5EF4-FFF2-40B4-BE49-F238E27FC236}">
                <a16:creationId xmlns:a16="http://schemas.microsoft.com/office/drawing/2014/main" id="{F7A9D1B2-EB13-42AB-8388-1125FCBED257}"/>
              </a:ext>
            </a:extLst>
          </p:cNvPr>
          <p:cNvSpPr/>
          <p:nvPr/>
        </p:nvSpPr>
        <p:spPr>
          <a:xfrm>
            <a:off x="5367402" y="2125175"/>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B3A94C5D-9AFF-4099-902E-60F575C8AE02}"/>
              </a:ext>
            </a:extLst>
          </p:cNvPr>
          <p:cNvSpPr/>
          <p:nvPr/>
        </p:nvSpPr>
        <p:spPr>
          <a:xfrm>
            <a:off x="5343571" y="2926841"/>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B05D4ABD-8C33-4EF4-8FA3-91C9626D2DAF}"/>
              </a:ext>
            </a:extLst>
          </p:cNvPr>
          <p:cNvSpPr/>
          <p:nvPr/>
        </p:nvSpPr>
        <p:spPr>
          <a:xfrm>
            <a:off x="5367402" y="3830824"/>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Down 9">
            <a:extLst>
              <a:ext uri="{FF2B5EF4-FFF2-40B4-BE49-F238E27FC236}">
                <a16:creationId xmlns:a16="http://schemas.microsoft.com/office/drawing/2014/main" id="{06D94BA3-C5A8-4C19-B4DD-CA1D43A4776C}"/>
              </a:ext>
            </a:extLst>
          </p:cNvPr>
          <p:cNvSpPr/>
          <p:nvPr/>
        </p:nvSpPr>
        <p:spPr>
          <a:xfrm>
            <a:off x="5367402" y="5033323"/>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Down 10">
            <a:extLst>
              <a:ext uri="{FF2B5EF4-FFF2-40B4-BE49-F238E27FC236}">
                <a16:creationId xmlns:a16="http://schemas.microsoft.com/office/drawing/2014/main" id="{F0EA0302-E32A-4107-8BD5-CBF18E40E9B4}"/>
              </a:ext>
            </a:extLst>
          </p:cNvPr>
          <p:cNvSpPr/>
          <p:nvPr/>
        </p:nvSpPr>
        <p:spPr>
          <a:xfrm>
            <a:off x="5367401" y="6235822"/>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657" y="639377"/>
            <a:ext cx="9638346" cy="5373116"/>
          </a:xfrm>
        </p:spPr>
        <p:txBody>
          <a:bodyPr>
            <a:normAutofit/>
          </a:bodyPr>
          <a:lstStyle/>
          <a:p>
            <a:pPr>
              <a:lnSpc>
                <a:spcPct val="150000"/>
              </a:lnSpc>
            </a:pPr>
            <a:r>
              <a:rPr lang="en-IN" sz="2400" dirty="0">
                <a:cs typeface="Aparajita" pitchFamily="34" charset="0"/>
              </a:rPr>
              <a:t>Three sequential landmark “</a:t>
            </a:r>
            <a:r>
              <a:rPr lang="en-IN" sz="2400" b="1" dirty="0">
                <a:cs typeface="Aparajita" pitchFamily="34" charset="0"/>
              </a:rPr>
              <a:t>bumps”</a:t>
            </a:r>
            <a:r>
              <a:rPr lang="en-US" sz="2400" b="1" dirty="0">
                <a:cs typeface="Aparajita" pitchFamily="34" charset="0"/>
              </a:rPr>
              <a:t> </a:t>
            </a:r>
            <a:r>
              <a:rPr lang="en-US" sz="2400" dirty="0">
                <a:cs typeface="Aparajita" pitchFamily="34" charset="0"/>
              </a:rPr>
              <a:t>are traversed on withdrawal-</a:t>
            </a:r>
          </a:p>
          <a:p>
            <a:pPr marL="582930" indent="-514350">
              <a:lnSpc>
                <a:spcPct val="150000"/>
              </a:lnSpc>
              <a:buAutoNum type="arabicParenBoth"/>
            </a:pPr>
            <a:r>
              <a:rPr lang="en-IN" sz="2400" dirty="0">
                <a:cs typeface="Aparajita" pitchFamily="34" charset="0"/>
              </a:rPr>
              <a:t>As it enters the </a:t>
            </a:r>
            <a:r>
              <a:rPr lang="en-IN" sz="2400" b="1" dirty="0">
                <a:cs typeface="Aparajita" pitchFamily="34" charset="0"/>
              </a:rPr>
              <a:t>right atrium/superior vena cava junction</a:t>
            </a:r>
          </a:p>
          <a:p>
            <a:pPr marL="582930" indent="-514350">
              <a:lnSpc>
                <a:spcPct val="150000"/>
              </a:lnSpc>
              <a:buAutoNum type="arabicParenBoth"/>
            </a:pPr>
            <a:r>
              <a:rPr lang="en-IN" sz="2400" dirty="0">
                <a:cs typeface="Aparajita" pitchFamily="34" charset="0"/>
              </a:rPr>
              <a:t>As it moves over the </a:t>
            </a:r>
            <a:r>
              <a:rPr lang="en-IN" sz="2400" b="1" dirty="0">
                <a:cs typeface="Aparajita" pitchFamily="34" charset="0"/>
              </a:rPr>
              <a:t>ascending aorta </a:t>
            </a:r>
            <a:r>
              <a:rPr lang="en-IN" sz="2400" dirty="0">
                <a:cs typeface="Aparajita" pitchFamily="34" charset="0"/>
              </a:rPr>
              <a:t>where the tactile sensation of aortic pulsations aids in localization</a:t>
            </a:r>
          </a:p>
          <a:p>
            <a:pPr marL="582930" indent="-514350">
              <a:lnSpc>
                <a:spcPct val="150000"/>
              </a:lnSpc>
              <a:buAutoNum type="arabicParenBoth"/>
            </a:pPr>
            <a:r>
              <a:rPr lang="en-IN" sz="2400" dirty="0">
                <a:cs typeface="Aparajita" pitchFamily="34" charset="0"/>
              </a:rPr>
              <a:t>As it passes over </a:t>
            </a:r>
            <a:r>
              <a:rPr lang="en-IN" sz="2400" b="1" dirty="0">
                <a:cs typeface="Aparajita" pitchFamily="34" charset="0"/>
              </a:rPr>
              <a:t>the limbus </a:t>
            </a:r>
            <a:r>
              <a:rPr lang="en-IN" sz="2400" dirty="0">
                <a:cs typeface="Aparajita" pitchFamily="34" charset="0"/>
              </a:rPr>
              <a:t>to intrude into the fossa ovalis.</a:t>
            </a:r>
          </a:p>
          <a:p>
            <a:pPr marL="68580" indent="0">
              <a:lnSpc>
                <a:spcPct val="150000"/>
              </a:lnSpc>
              <a:buNone/>
            </a:pPr>
            <a:endParaRPr lang="en-US" sz="2400" dirty="0">
              <a:cs typeface="Aparajita" pitchFamily="34" charset="0"/>
            </a:endParaRPr>
          </a:p>
          <a:p>
            <a:pPr>
              <a:lnSpc>
                <a:spcPct val="150000"/>
              </a:lnSpc>
              <a:buNone/>
            </a:pPr>
            <a:r>
              <a:rPr lang="en-US" sz="2400" dirty="0">
                <a:cs typeface="Aparajita" pitchFamily="34" charset="0"/>
              </a:rPr>
              <a:t>Approximately 15-20% of patients have a PFO which allows unobstructed passage of the catheter assembly into the LA without needle puncture.</a:t>
            </a:r>
            <a:endParaRPr lang="en-IN" sz="2400" dirty="0">
              <a:cs typeface="Aparajit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85" y="320130"/>
            <a:ext cx="7886700" cy="792089"/>
          </a:xfrm>
        </p:spPr>
        <p:txBody>
          <a:bodyPr/>
          <a:lstStyle/>
          <a:p>
            <a:r>
              <a:rPr lang="en-IN" sz="3200" b="1" dirty="0">
                <a:cs typeface="Aparajita" panose="02020603050405020304" pitchFamily="18" charset="0"/>
              </a:rPr>
              <a:t>The  positioning technique  described by croft </a:t>
            </a:r>
          </a:p>
        </p:txBody>
      </p:sp>
      <p:pic>
        <p:nvPicPr>
          <p:cNvPr id="1026" name="Picture 2"/>
          <p:cNvPicPr>
            <a:picLocks noChangeAspect="1" noChangeArrowheads="1"/>
          </p:cNvPicPr>
          <p:nvPr/>
        </p:nvPicPr>
        <p:blipFill>
          <a:blip r:embed="rId2"/>
          <a:srcRect/>
          <a:stretch>
            <a:fillRect/>
          </a:stretch>
        </p:blipFill>
        <p:spPr bwMode="auto">
          <a:xfrm>
            <a:off x="2956143" y="1268761"/>
            <a:ext cx="6826684" cy="5169617"/>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3A3726CD-30EA-4379-A1AE-62D0C2BB9622}"/>
              </a:ext>
            </a:extLst>
          </p:cNvPr>
          <p:cNvSpPr txBox="1"/>
          <p:nvPr/>
        </p:nvSpPr>
        <p:spPr>
          <a:xfrm>
            <a:off x="7340253" y="3622736"/>
            <a:ext cx="1156569" cy="461665"/>
          </a:xfrm>
          <a:prstGeom prst="rect">
            <a:avLst/>
          </a:prstGeom>
          <a:noFill/>
        </p:spPr>
        <p:txBody>
          <a:bodyPr wrap="square" rtlCol="0">
            <a:spAutoFit/>
          </a:bodyPr>
          <a:lstStyle/>
          <a:p>
            <a:r>
              <a:rPr lang="en-IN" sz="2400" b="1" dirty="0"/>
              <a:t>A</a:t>
            </a:r>
          </a:p>
        </p:txBody>
      </p:sp>
      <p:sp>
        <p:nvSpPr>
          <p:cNvPr id="5" name="TextBox 4">
            <a:extLst>
              <a:ext uri="{FF2B5EF4-FFF2-40B4-BE49-F238E27FC236}">
                <a16:creationId xmlns:a16="http://schemas.microsoft.com/office/drawing/2014/main" id="{E9D78127-FB27-4EE1-AE3B-419334A3DF1B}"/>
              </a:ext>
            </a:extLst>
          </p:cNvPr>
          <p:cNvSpPr txBox="1"/>
          <p:nvPr/>
        </p:nvSpPr>
        <p:spPr>
          <a:xfrm>
            <a:off x="3323623" y="3586074"/>
            <a:ext cx="1156569" cy="461665"/>
          </a:xfrm>
          <a:prstGeom prst="rect">
            <a:avLst/>
          </a:prstGeom>
          <a:noFill/>
        </p:spPr>
        <p:txBody>
          <a:bodyPr wrap="square" rtlCol="0">
            <a:spAutoFit/>
          </a:bodyPr>
          <a:lstStyle/>
          <a:p>
            <a:r>
              <a:rPr lang="en-IN" sz="2400" b="1" dirty="0"/>
              <a:t>B</a:t>
            </a:r>
          </a:p>
        </p:txBody>
      </p:sp>
      <p:sp>
        <p:nvSpPr>
          <p:cNvPr id="6" name="TextBox 5">
            <a:extLst>
              <a:ext uri="{FF2B5EF4-FFF2-40B4-BE49-F238E27FC236}">
                <a16:creationId xmlns:a16="http://schemas.microsoft.com/office/drawing/2014/main" id="{22DBB142-71CD-47EC-9D68-ABDD315A0047}"/>
              </a:ext>
            </a:extLst>
          </p:cNvPr>
          <p:cNvSpPr txBox="1"/>
          <p:nvPr/>
        </p:nvSpPr>
        <p:spPr>
          <a:xfrm>
            <a:off x="5062604" y="4551216"/>
            <a:ext cx="1156569" cy="461665"/>
          </a:xfrm>
          <a:prstGeom prst="rect">
            <a:avLst/>
          </a:prstGeom>
          <a:noFill/>
        </p:spPr>
        <p:txBody>
          <a:bodyPr wrap="square" rtlCol="0">
            <a:spAutoFit/>
          </a:bodyPr>
          <a:lstStyle/>
          <a:p>
            <a:r>
              <a:rPr lang="en-IN" sz="2400" b="1" dirty="0"/>
              <a:t>C</a:t>
            </a:r>
          </a:p>
        </p:txBody>
      </p:sp>
      <p:sp>
        <p:nvSpPr>
          <p:cNvPr id="4" name="TextBox 3">
            <a:extLst>
              <a:ext uri="{FF2B5EF4-FFF2-40B4-BE49-F238E27FC236}">
                <a16:creationId xmlns:a16="http://schemas.microsoft.com/office/drawing/2014/main" id="{48BFDE98-B522-4B56-B7F5-87BA55BF7A78}"/>
              </a:ext>
            </a:extLst>
          </p:cNvPr>
          <p:cNvSpPr txBox="1"/>
          <p:nvPr/>
        </p:nvSpPr>
        <p:spPr>
          <a:xfrm>
            <a:off x="3093928" y="1349637"/>
            <a:ext cx="989557" cy="369332"/>
          </a:xfrm>
          <a:prstGeom prst="rect">
            <a:avLst/>
          </a:prstGeom>
          <a:noFill/>
        </p:spPr>
        <p:txBody>
          <a:bodyPr wrap="square" rtlCol="0">
            <a:spAutoFit/>
          </a:bodyPr>
          <a:lstStyle/>
          <a:p>
            <a:r>
              <a:rPr lang="en-IN" b="1" dirty="0"/>
              <a:t>RAO 40</a:t>
            </a:r>
          </a:p>
        </p:txBody>
      </p:sp>
      <p:sp>
        <p:nvSpPr>
          <p:cNvPr id="10" name="TextBox 9">
            <a:extLst>
              <a:ext uri="{FF2B5EF4-FFF2-40B4-BE49-F238E27FC236}">
                <a16:creationId xmlns:a16="http://schemas.microsoft.com/office/drawing/2014/main" id="{7B238019-5D47-48E0-BA21-AD638FE54518}"/>
              </a:ext>
            </a:extLst>
          </p:cNvPr>
          <p:cNvSpPr txBox="1"/>
          <p:nvPr/>
        </p:nvSpPr>
        <p:spPr>
          <a:xfrm>
            <a:off x="5543078" y="4181884"/>
            <a:ext cx="989557" cy="369332"/>
          </a:xfrm>
          <a:prstGeom prst="rect">
            <a:avLst/>
          </a:prstGeom>
          <a:noFill/>
        </p:spPr>
        <p:txBody>
          <a:bodyPr wrap="square" rtlCol="0">
            <a:spAutoFit/>
          </a:bodyPr>
          <a:lstStyle/>
          <a:p>
            <a:r>
              <a:rPr lang="en-IN" b="1" dirty="0"/>
              <a:t>1-3 cm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3093928" y="1014607"/>
            <a:ext cx="6701425" cy="5132047"/>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4BE3E904-0AA0-48D0-9411-1FEA86A899F3}"/>
              </a:ext>
            </a:extLst>
          </p:cNvPr>
          <p:cNvSpPr txBox="1"/>
          <p:nvPr/>
        </p:nvSpPr>
        <p:spPr>
          <a:xfrm>
            <a:off x="3093928" y="1349637"/>
            <a:ext cx="989557" cy="369332"/>
          </a:xfrm>
          <a:prstGeom prst="rect">
            <a:avLst/>
          </a:prstGeom>
          <a:noFill/>
        </p:spPr>
        <p:txBody>
          <a:bodyPr wrap="square" rtlCol="0">
            <a:spAutoFit/>
          </a:bodyPr>
          <a:lstStyle/>
          <a:p>
            <a:r>
              <a:rPr lang="en-IN" b="1" dirty="0"/>
              <a:t>RAO 40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93927" y="914400"/>
            <a:ext cx="6601217" cy="5241861"/>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34F1A5C0-10F3-41E0-A3C2-7C0AD3BB0989}"/>
              </a:ext>
            </a:extLst>
          </p:cNvPr>
          <p:cNvSpPr txBox="1"/>
          <p:nvPr/>
        </p:nvSpPr>
        <p:spPr>
          <a:xfrm>
            <a:off x="3093928" y="1349637"/>
            <a:ext cx="989557" cy="369332"/>
          </a:xfrm>
          <a:prstGeom prst="rect">
            <a:avLst/>
          </a:prstGeom>
          <a:noFill/>
        </p:spPr>
        <p:txBody>
          <a:bodyPr wrap="square" rtlCol="0">
            <a:spAutoFit/>
          </a:bodyPr>
          <a:lstStyle/>
          <a:p>
            <a:r>
              <a:rPr lang="en-IN" b="1" dirty="0"/>
              <a:t>RAO 40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8D381-8DEC-416D-882B-4AE628F99E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471" y="888641"/>
            <a:ext cx="7916449" cy="4948488"/>
          </a:xfrm>
        </p:spPr>
      </p:pic>
    </p:spTree>
    <p:extLst>
      <p:ext uri="{BB962C8B-B14F-4D97-AF65-F5344CB8AC3E}">
        <p14:creationId xmlns:p14="http://schemas.microsoft.com/office/powerpoint/2010/main" val="138134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23A16A3-F15F-482D-98A7-DF06833523BC}"/>
              </a:ext>
            </a:extLst>
          </p:cNvPr>
          <p:cNvGraphicFramePr>
            <a:graphicFrameLocks noGrp="1"/>
          </p:cNvGraphicFramePr>
          <p:nvPr>
            <p:extLst>
              <p:ext uri="{D42A27DB-BD31-4B8C-83A1-F6EECF244321}">
                <p14:modId xmlns:p14="http://schemas.microsoft.com/office/powerpoint/2010/main" val="705412832"/>
              </p:ext>
            </p:extLst>
          </p:nvPr>
        </p:nvGraphicFramePr>
        <p:xfrm>
          <a:off x="1519045" y="892097"/>
          <a:ext cx="8673170" cy="5073806"/>
        </p:xfrm>
        <a:graphic>
          <a:graphicData uri="http://schemas.openxmlformats.org/drawingml/2006/table">
            <a:tbl>
              <a:tblPr firstRow="1" bandRow="1">
                <a:tableStyleId>{5C22544A-7EE6-4342-B048-85BDC9FD1C3A}</a:tableStyleId>
              </a:tblPr>
              <a:tblGrid>
                <a:gridCol w="8673170">
                  <a:extLst>
                    <a:ext uri="{9D8B030D-6E8A-4147-A177-3AD203B41FA5}">
                      <a16:colId xmlns:a16="http://schemas.microsoft.com/office/drawing/2014/main" val="3955634461"/>
                    </a:ext>
                  </a:extLst>
                </a:gridCol>
              </a:tblGrid>
              <a:tr h="1179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Mullin’s dilators advanced over the PFO or the IAS and can be punctured with Brockenbrough needle and then the Mullin’s dilator.</a:t>
                      </a:r>
                    </a:p>
                    <a:p>
                      <a:endParaRPr lang="en-IN" dirty="0"/>
                    </a:p>
                  </a:txBody>
                  <a:tcPr/>
                </a:tc>
                <a:extLst>
                  <a:ext uri="{0D108BD9-81ED-4DB2-BD59-A6C34878D82A}">
                    <a16:rowId xmlns:a16="http://schemas.microsoft.com/office/drawing/2014/main" val="1501088888"/>
                  </a:ext>
                </a:extLst>
              </a:tr>
              <a:tr h="1179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catheter is advanced slightly to flex its tip against the limbus at the superior portion of the foramen </a:t>
                      </a:r>
                      <a:r>
                        <a:rPr lang="en-US" dirty="0" err="1"/>
                        <a:t>ovale</a:t>
                      </a:r>
                      <a:r>
                        <a:rPr lang="en-US" dirty="0"/>
                        <a:t>.</a:t>
                      </a:r>
                    </a:p>
                    <a:p>
                      <a:endParaRPr lang="en-IN" dirty="0"/>
                    </a:p>
                  </a:txBody>
                  <a:tcPr/>
                </a:tc>
                <a:extLst>
                  <a:ext uri="{0D108BD9-81ED-4DB2-BD59-A6C34878D82A}">
                    <a16:rowId xmlns:a16="http://schemas.microsoft.com/office/drawing/2014/main" val="231773897"/>
                  </a:ext>
                </a:extLst>
              </a:tr>
              <a:tr h="1179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Satisfied with the position -advance the Brockenbrough needle smartly so that its point emerges into LA ( A posterior but higher puncture is recommended for Inoue balloon technique)</a:t>
                      </a:r>
                      <a:endParaRPr lang="en-IN" dirty="0"/>
                    </a:p>
                  </a:txBody>
                  <a:tcPr/>
                </a:tc>
                <a:extLst>
                  <a:ext uri="{0D108BD9-81ED-4DB2-BD59-A6C34878D82A}">
                    <a16:rowId xmlns:a16="http://schemas.microsoft.com/office/drawing/2014/main" val="168675007"/>
                  </a:ext>
                </a:extLst>
              </a:tr>
              <a:tr h="1533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in atrial pressure waveform ,ability to withdraw oxygenated blood from the needle &amp; demonstration of the typical fluoroscopic appearance of the LA during a contrast puff through the needle.</a:t>
                      </a:r>
                    </a:p>
                    <a:p>
                      <a:endParaRPr lang="en-IN" dirty="0"/>
                    </a:p>
                  </a:txBody>
                  <a:tcPr/>
                </a:tc>
                <a:extLst>
                  <a:ext uri="{0D108BD9-81ED-4DB2-BD59-A6C34878D82A}">
                    <a16:rowId xmlns:a16="http://schemas.microsoft.com/office/drawing/2014/main" val="2261113214"/>
                  </a:ext>
                </a:extLst>
              </a:tr>
            </a:tbl>
          </a:graphicData>
        </a:graphic>
      </p:graphicFrame>
      <p:sp>
        <p:nvSpPr>
          <p:cNvPr id="6" name="Arrow: Down 5">
            <a:extLst>
              <a:ext uri="{FF2B5EF4-FFF2-40B4-BE49-F238E27FC236}">
                <a16:creationId xmlns:a16="http://schemas.microsoft.com/office/drawing/2014/main" id="{1AAFD0FC-10E6-4D9E-9A00-C0E6C1E08D42}"/>
              </a:ext>
            </a:extLst>
          </p:cNvPr>
          <p:cNvSpPr/>
          <p:nvPr/>
        </p:nvSpPr>
        <p:spPr>
          <a:xfrm>
            <a:off x="5367402" y="3830824"/>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D0378F67-40DA-48CE-936F-D0E78880E292}"/>
              </a:ext>
            </a:extLst>
          </p:cNvPr>
          <p:cNvSpPr/>
          <p:nvPr/>
        </p:nvSpPr>
        <p:spPr>
          <a:xfrm>
            <a:off x="5367401" y="1534845"/>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AA666B1F-5D8A-4243-A8D2-47C6BA33C079}"/>
              </a:ext>
            </a:extLst>
          </p:cNvPr>
          <p:cNvSpPr/>
          <p:nvPr/>
        </p:nvSpPr>
        <p:spPr>
          <a:xfrm>
            <a:off x="5367402" y="2687444"/>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D2503CD5-C94D-491B-933D-6EE264E0E511}"/>
              </a:ext>
            </a:extLst>
          </p:cNvPr>
          <p:cNvSpPr/>
          <p:nvPr/>
        </p:nvSpPr>
        <p:spPr>
          <a:xfrm>
            <a:off x="5367400" y="5323155"/>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5321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6B540-A708-4699-8ACE-15447FF4A846}"/>
              </a:ext>
            </a:extLst>
          </p:cNvPr>
          <p:cNvGraphicFramePr>
            <a:graphicFrameLocks noGrp="1"/>
          </p:cNvGraphicFramePr>
          <p:nvPr>
            <p:extLst>
              <p:ext uri="{D42A27DB-BD31-4B8C-83A1-F6EECF244321}">
                <p14:modId xmlns:p14="http://schemas.microsoft.com/office/powerpoint/2010/main" val="598514755"/>
              </p:ext>
            </p:extLst>
          </p:nvPr>
        </p:nvGraphicFramePr>
        <p:xfrm>
          <a:off x="2388296" y="532285"/>
          <a:ext cx="7415407" cy="5793430"/>
        </p:xfrm>
        <a:graphic>
          <a:graphicData uri="http://schemas.openxmlformats.org/drawingml/2006/table">
            <a:tbl>
              <a:tblPr firstRow="1" bandRow="1">
                <a:tableStyleId>{5C22544A-7EE6-4342-B048-85BDC9FD1C3A}</a:tableStyleId>
              </a:tblPr>
              <a:tblGrid>
                <a:gridCol w="7415407">
                  <a:extLst>
                    <a:ext uri="{9D8B030D-6E8A-4147-A177-3AD203B41FA5}">
                      <a16:colId xmlns:a16="http://schemas.microsoft.com/office/drawing/2014/main" val="2872923685"/>
                    </a:ext>
                  </a:extLst>
                </a:gridCol>
              </a:tblGrid>
              <a:tr h="308411">
                <a:tc>
                  <a:txBody>
                    <a:bodyPr/>
                    <a:lstStyle/>
                    <a:p>
                      <a:r>
                        <a:rPr lang="en-IN" sz="2000" dirty="0"/>
                        <a:t>FEATURES OF RHEUMATIC FEVER/RHD IN INDIA</a:t>
                      </a:r>
                    </a:p>
                  </a:txBody>
                  <a:tcPr/>
                </a:tc>
                <a:extLst>
                  <a:ext uri="{0D108BD9-81ED-4DB2-BD59-A6C34878D82A}">
                    <a16:rowId xmlns:a16="http://schemas.microsoft.com/office/drawing/2014/main" val="3382252260"/>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High incidence of carditis</a:t>
                      </a:r>
                    </a:p>
                  </a:txBody>
                  <a:tcPr/>
                </a:tc>
                <a:extLst>
                  <a:ext uri="{0D108BD9-81ED-4DB2-BD59-A6C34878D82A}">
                    <a16:rowId xmlns:a16="http://schemas.microsoft.com/office/drawing/2014/main" val="728052008"/>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Erythema marginatum almost </a:t>
                      </a:r>
                      <a:r>
                        <a:rPr lang="en-IN" sz="2000" dirty="0" err="1"/>
                        <a:t>nonexistent</a:t>
                      </a:r>
                      <a:endParaRPr lang="en-IN" sz="2000" dirty="0"/>
                    </a:p>
                  </a:txBody>
                  <a:tcPr/>
                </a:tc>
                <a:extLst>
                  <a:ext uri="{0D108BD9-81ED-4DB2-BD59-A6C34878D82A}">
                    <a16:rowId xmlns:a16="http://schemas.microsoft.com/office/drawing/2014/main" val="4117473039"/>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Chorea and subcutaneous nodules infrequent</a:t>
                      </a:r>
                    </a:p>
                  </a:txBody>
                  <a:tcPr/>
                </a:tc>
                <a:extLst>
                  <a:ext uri="{0D108BD9-81ED-4DB2-BD59-A6C34878D82A}">
                    <a16:rowId xmlns:a16="http://schemas.microsoft.com/office/drawing/2014/main" val="3056560148"/>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err="1"/>
                        <a:t>Polyarthralgias</a:t>
                      </a:r>
                      <a:r>
                        <a:rPr lang="en-IN" sz="2000" dirty="0"/>
                        <a:t> more common than poly arthritis</a:t>
                      </a:r>
                    </a:p>
                  </a:txBody>
                  <a:tcPr/>
                </a:tc>
                <a:extLst>
                  <a:ext uri="{0D108BD9-81ED-4DB2-BD59-A6C34878D82A}">
                    <a16:rowId xmlns:a16="http://schemas.microsoft.com/office/drawing/2014/main" val="2780250595"/>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High incidence of disease in young patients</a:t>
                      </a:r>
                    </a:p>
                  </a:txBody>
                  <a:tcPr/>
                </a:tc>
                <a:extLst>
                  <a:ext uri="{0D108BD9-81ED-4DB2-BD59-A6C34878D82A}">
                    <a16:rowId xmlns:a16="http://schemas.microsoft.com/office/drawing/2014/main" val="1596858371"/>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Short interval from onset of ARF to RHD</a:t>
                      </a:r>
                    </a:p>
                  </a:txBody>
                  <a:tcPr/>
                </a:tc>
                <a:extLst>
                  <a:ext uri="{0D108BD9-81ED-4DB2-BD59-A6C34878D82A}">
                    <a16:rowId xmlns:a16="http://schemas.microsoft.com/office/drawing/2014/main" val="2504002280"/>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Rapid progression of symptoms</a:t>
                      </a:r>
                    </a:p>
                  </a:txBody>
                  <a:tcPr/>
                </a:tc>
                <a:extLst>
                  <a:ext uri="{0D108BD9-81ED-4DB2-BD59-A6C34878D82A}">
                    <a16:rowId xmlns:a16="http://schemas.microsoft.com/office/drawing/2014/main" val="1648626459"/>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Severe hemodynamic changes with PAH/CCF</a:t>
                      </a:r>
                    </a:p>
                  </a:txBody>
                  <a:tcPr/>
                </a:tc>
                <a:extLst>
                  <a:ext uri="{0D108BD9-81ED-4DB2-BD59-A6C34878D82A}">
                    <a16:rowId xmlns:a16="http://schemas.microsoft.com/office/drawing/2014/main" val="2915051764"/>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Past history of Rheumatic fever in &lt; 50%</a:t>
                      </a:r>
                    </a:p>
                  </a:txBody>
                  <a:tcPr/>
                </a:tc>
                <a:extLst>
                  <a:ext uri="{0D108BD9-81ED-4DB2-BD59-A6C34878D82A}">
                    <a16:rowId xmlns:a16="http://schemas.microsoft.com/office/drawing/2014/main" val="2988907575"/>
                  </a:ext>
                </a:extLst>
              </a:tr>
              <a:tr h="539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High incidence of organic tricuspid valve disease</a:t>
                      </a:r>
                    </a:p>
                  </a:txBody>
                  <a:tcPr/>
                </a:tc>
                <a:extLst>
                  <a:ext uri="{0D108BD9-81ED-4DB2-BD59-A6C34878D82A}">
                    <a16:rowId xmlns:a16="http://schemas.microsoft.com/office/drawing/2014/main" val="923522471"/>
                  </a:ext>
                </a:extLst>
              </a:tr>
            </a:tbl>
          </a:graphicData>
        </a:graphic>
      </p:graphicFrame>
    </p:spTree>
    <p:extLst>
      <p:ext uri="{BB962C8B-B14F-4D97-AF65-F5344CB8AC3E}">
        <p14:creationId xmlns:p14="http://schemas.microsoft.com/office/powerpoint/2010/main" val="1581042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6ABB6A-D63A-4B70-8592-BCE385F351C3}"/>
              </a:ext>
            </a:extLst>
          </p:cNvPr>
          <p:cNvGraphicFramePr>
            <a:graphicFrameLocks noGrp="1"/>
          </p:cNvGraphicFramePr>
          <p:nvPr>
            <p:extLst>
              <p:ext uri="{D42A27DB-BD31-4B8C-83A1-F6EECF244321}">
                <p14:modId xmlns:p14="http://schemas.microsoft.com/office/powerpoint/2010/main" val="2144965107"/>
              </p:ext>
            </p:extLst>
          </p:nvPr>
        </p:nvGraphicFramePr>
        <p:xfrm>
          <a:off x="1636751" y="558391"/>
          <a:ext cx="8918498" cy="4131115"/>
        </p:xfrm>
        <a:graphic>
          <a:graphicData uri="http://schemas.openxmlformats.org/drawingml/2006/table">
            <a:tbl>
              <a:tblPr firstRow="1" bandRow="1">
                <a:tableStyleId>{5C22544A-7EE6-4342-B048-85BDC9FD1C3A}</a:tableStyleId>
              </a:tblPr>
              <a:tblGrid>
                <a:gridCol w="8918498">
                  <a:extLst>
                    <a:ext uri="{9D8B030D-6E8A-4147-A177-3AD203B41FA5}">
                      <a16:colId xmlns:a16="http://schemas.microsoft.com/office/drawing/2014/main" val="2790091184"/>
                    </a:ext>
                  </a:extLst>
                </a:gridCol>
              </a:tblGrid>
              <a:tr h="1627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needle is in LA ,the needle is removed and then a specially curved LA wire (a special solid-core coiled 0.025-inch guidewire) introduced into the LA, and the Mullins sheath dilator system is  removed.</a:t>
                      </a:r>
                    </a:p>
                    <a:p>
                      <a:endParaRPr lang="en-IN" dirty="0"/>
                    </a:p>
                  </a:txBody>
                  <a:tcPr/>
                </a:tc>
                <a:extLst>
                  <a:ext uri="{0D108BD9-81ED-4DB2-BD59-A6C34878D82A}">
                    <a16:rowId xmlns:a16="http://schemas.microsoft.com/office/drawing/2014/main" val="3259287136"/>
                  </a:ext>
                </a:extLst>
              </a:tr>
              <a:tr h="125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Septal dilator is passed over the wire for adequate dilatation of the septal puncture site</a:t>
                      </a:r>
                    </a:p>
                    <a:p>
                      <a:endParaRPr lang="en-IN" dirty="0"/>
                    </a:p>
                  </a:txBody>
                  <a:tcPr/>
                </a:tc>
                <a:extLst>
                  <a:ext uri="{0D108BD9-81ED-4DB2-BD59-A6C34878D82A}">
                    <a16:rowId xmlns:a16="http://schemas.microsoft.com/office/drawing/2014/main" val="1412288190"/>
                  </a:ext>
                </a:extLst>
              </a:tr>
              <a:tr h="125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Systemic anticoagulation after the septal puncture to prevent the formation of the thrombi on the wires and catheters .</a:t>
                      </a:r>
                      <a:endParaRPr lang="en-IN" dirty="0"/>
                    </a:p>
                    <a:p>
                      <a:endParaRPr lang="en-IN" dirty="0"/>
                    </a:p>
                  </a:txBody>
                  <a:tcPr/>
                </a:tc>
                <a:extLst>
                  <a:ext uri="{0D108BD9-81ED-4DB2-BD59-A6C34878D82A}">
                    <a16:rowId xmlns:a16="http://schemas.microsoft.com/office/drawing/2014/main" val="926645763"/>
                  </a:ext>
                </a:extLst>
              </a:tr>
            </a:tbl>
          </a:graphicData>
        </a:graphic>
      </p:graphicFrame>
      <p:sp>
        <p:nvSpPr>
          <p:cNvPr id="6" name="Arrow: Down 5">
            <a:extLst>
              <a:ext uri="{FF2B5EF4-FFF2-40B4-BE49-F238E27FC236}">
                <a16:creationId xmlns:a16="http://schemas.microsoft.com/office/drawing/2014/main" id="{22FB9F9E-F6C8-4274-BD1E-D660112AE39D}"/>
              </a:ext>
            </a:extLst>
          </p:cNvPr>
          <p:cNvSpPr/>
          <p:nvPr/>
        </p:nvSpPr>
        <p:spPr>
          <a:xfrm>
            <a:off x="5814212" y="1529760"/>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44B5D364-E068-4426-B282-3B06A55F7604}"/>
              </a:ext>
            </a:extLst>
          </p:cNvPr>
          <p:cNvSpPr/>
          <p:nvPr/>
        </p:nvSpPr>
        <p:spPr>
          <a:xfrm>
            <a:off x="5814213" y="3009425"/>
            <a:ext cx="413359"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0BFBC91-5636-41A8-AC75-63D3CA3ABC88}"/>
              </a:ext>
            </a:extLst>
          </p:cNvPr>
          <p:cNvSpPr/>
          <p:nvPr/>
        </p:nvSpPr>
        <p:spPr>
          <a:xfrm>
            <a:off x="1787671" y="5277932"/>
            <a:ext cx="9500641" cy="888705"/>
          </a:xfrm>
          <a:prstGeom prst="rect">
            <a:avLst/>
          </a:prstGeom>
        </p:spPr>
        <p:txBody>
          <a:bodyPr wrap="square">
            <a:spAutoFit/>
          </a:bodyPr>
          <a:lstStyle/>
          <a:p>
            <a:pPr>
              <a:lnSpc>
                <a:spcPct val="150000"/>
              </a:lnSpc>
            </a:pPr>
            <a:r>
              <a:rPr lang="en-IN" dirty="0">
                <a:latin typeface="Aparajita" pitchFamily="34" charset="0"/>
                <a:cs typeface="Aparajita" pitchFamily="34" charset="0"/>
              </a:rPr>
              <a:t> If no blood is aspirated, the needle either has dissected the high septum or is caught in the thickened septum.</a:t>
            </a:r>
          </a:p>
          <a:p>
            <a:pPr>
              <a:lnSpc>
                <a:spcPct val="150000"/>
              </a:lnSpc>
            </a:pPr>
            <a:r>
              <a:rPr lang="en-IN" dirty="0">
                <a:latin typeface="Aparajita" pitchFamily="34" charset="0"/>
                <a:cs typeface="Aparajita" pitchFamily="34" charset="0"/>
              </a:rPr>
              <a:t>Staining of the septum with injection of a small amount of contrast medium easily distinguishes the two </a:t>
            </a:r>
          </a:p>
        </p:txBody>
      </p:sp>
    </p:spTree>
    <p:extLst>
      <p:ext uri="{BB962C8B-B14F-4D97-AF65-F5344CB8AC3E}">
        <p14:creationId xmlns:p14="http://schemas.microsoft.com/office/powerpoint/2010/main" val="2363620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432A50-92AF-4C34-B0A2-27A02162BC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9841" y="216013"/>
            <a:ext cx="7340252" cy="6276862"/>
          </a:xfrm>
        </p:spPr>
      </p:pic>
    </p:spTree>
    <p:extLst>
      <p:ext uri="{BB962C8B-B14F-4D97-AF65-F5344CB8AC3E}">
        <p14:creationId xmlns:p14="http://schemas.microsoft.com/office/powerpoint/2010/main" val="349390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632" y="608916"/>
            <a:ext cx="9893808" cy="5279820"/>
          </a:xfrm>
        </p:spPr>
        <p:txBody>
          <a:bodyPr>
            <a:noAutofit/>
          </a:bodyPr>
          <a:lstStyle/>
          <a:p>
            <a:pPr>
              <a:lnSpc>
                <a:spcPct val="150000"/>
              </a:lnSpc>
              <a:buNone/>
            </a:pPr>
            <a:r>
              <a:rPr lang="en-IN" sz="2400" dirty="0">
                <a:cs typeface="Aparajita" panose="02020603050405020304" pitchFamily="18" charset="0"/>
              </a:rPr>
              <a:t>Two major problems inherent in atrial septal puncture for PTMC </a:t>
            </a:r>
          </a:p>
          <a:p>
            <a:pPr>
              <a:lnSpc>
                <a:spcPct val="150000"/>
              </a:lnSpc>
            </a:pPr>
            <a:r>
              <a:rPr lang="en-IN" sz="2400" dirty="0">
                <a:cs typeface="Aparajita" panose="02020603050405020304" pitchFamily="18" charset="0"/>
              </a:rPr>
              <a:t>Cardiac perforation - cardiac tamponade</a:t>
            </a:r>
          </a:p>
          <a:p>
            <a:pPr lvl="1">
              <a:lnSpc>
                <a:spcPct val="150000"/>
              </a:lnSpc>
            </a:pPr>
            <a:r>
              <a:rPr lang="en-US" sz="2000" dirty="0">
                <a:cs typeface="Aparajita" panose="02020603050405020304" pitchFamily="18" charset="0"/>
              </a:rPr>
              <a:t>Coronary sinus - the most common site of cardiac perforation .</a:t>
            </a:r>
          </a:p>
          <a:p>
            <a:pPr lvl="1">
              <a:lnSpc>
                <a:spcPct val="150000"/>
              </a:lnSpc>
            </a:pPr>
            <a:r>
              <a:rPr lang="en-US" sz="2000" dirty="0">
                <a:cs typeface="Aparajita" panose="02020603050405020304" pitchFamily="18" charset="0"/>
              </a:rPr>
              <a:t>Left atrium perforation: Sudden jerk and jump of the Brockenbrough needle after puncturing the IAS can lead to perforation of LA roof or posterior wall.</a:t>
            </a:r>
          </a:p>
          <a:p>
            <a:pPr>
              <a:lnSpc>
                <a:spcPct val="150000"/>
              </a:lnSpc>
            </a:pPr>
            <a:r>
              <a:rPr lang="en-US" sz="2400" dirty="0">
                <a:cs typeface="Aparajita" panose="02020603050405020304" pitchFamily="18" charset="0"/>
              </a:rPr>
              <a:t>Thick septum and small LA - needle requires more than usual pressure at puncture site.</a:t>
            </a:r>
            <a:endParaRPr lang="en-US" sz="2000" dirty="0">
              <a:cs typeface="Aparajita" panose="02020603050405020304" pitchFamily="18" charset="0"/>
            </a:endParaRPr>
          </a:p>
          <a:p>
            <a:pPr>
              <a:lnSpc>
                <a:spcPct val="150000"/>
              </a:lnSpc>
            </a:pPr>
            <a:r>
              <a:rPr lang="en-IN" sz="2400" dirty="0">
                <a:cs typeface="Aparajita" panose="02020603050405020304" pitchFamily="18" charset="0"/>
              </a:rPr>
              <a:t>Puncture of an inappropriate atrial septal site - difficulty in manoeuvring the Inoue balloon catheter across the mitral orifice</a:t>
            </a:r>
          </a:p>
          <a:p>
            <a:pPr>
              <a:lnSpc>
                <a:spcPct val="150000"/>
              </a:lnSpc>
              <a:buNone/>
            </a:pPr>
            <a:endParaRPr lang="en-IN" sz="2400" dirty="0">
              <a:cs typeface="Aparajita"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FB81-6CD3-4F61-9B93-D56FD7C518EB}"/>
              </a:ext>
            </a:extLst>
          </p:cNvPr>
          <p:cNvSpPr>
            <a:spLocks noGrp="1"/>
          </p:cNvSpPr>
          <p:nvPr>
            <p:ph type="title"/>
          </p:nvPr>
        </p:nvSpPr>
        <p:spPr>
          <a:xfrm>
            <a:off x="838200" y="191071"/>
            <a:ext cx="10515600" cy="1325563"/>
          </a:xfrm>
        </p:spPr>
        <p:txBody>
          <a:bodyPr>
            <a:normAutofit/>
          </a:bodyPr>
          <a:lstStyle/>
          <a:p>
            <a:r>
              <a:rPr lang="en-US" sz="3200" b="1" dirty="0"/>
              <a:t>Inoue balloon technique (TV approach)</a:t>
            </a:r>
            <a:endParaRPr lang="en-IN" sz="3200" b="1" dirty="0"/>
          </a:p>
        </p:txBody>
      </p:sp>
      <p:sp>
        <p:nvSpPr>
          <p:cNvPr id="3" name="Content Placeholder 2">
            <a:extLst>
              <a:ext uri="{FF2B5EF4-FFF2-40B4-BE49-F238E27FC236}">
                <a16:creationId xmlns:a16="http://schemas.microsoft.com/office/drawing/2014/main" id="{C88AAD60-4FA2-43CD-8081-04541F0E727E}"/>
              </a:ext>
            </a:extLst>
          </p:cNvPr>
          <p:cNvSpPr>
            <a:spLocks noGrp="1"/>
          </p:cNvSpPr>
          <p:nvPr>
            <p:ph idx="1"/>
          </p:nvPr>
        </p:nvSpPr>
        <p:spPr>
          <a:xfrm>
            <a:off x="838200" y="1534922"/>
            <a:ext cx="10829544" cy="5021009"/>
          </a:xfrm>
        </p:spPr>
        <p:txBody>
          <a:bodyPr>
            <a:normAutofit/>
          </a:bodyPr>
          <a:lstStyle/>
          <a:p>
            <a:pPr>
              <a:lnSpc>
                <a:spcPct val="150000"/>
              </a:lnSpc>
            </a:pPr>
            <a:r>
              <a:rPr lang="en-US" sz="2400" dirty="0"/>
              <a:t>Introduced in 1984 by the Japanese surgeon </a:t>
            </a:r>
            <a:r>
              <a:rPr lang="en-US" sz="2400" dirty="0" err="1"/>
              <a:t>Kanjie</a:t>
            </a:r>
            <a:r>
              <a:rPr lang="en-US" sz="2400" dirty="0"/>
              <a:t> Inoue</a:t>
            </a:r>
          </a:p>
          <a:p>
            <a:pPr>
              <a:lnSpc>
                <a:spcPct val="150000"/>
              </a:lnSpc>
            </a:pPr>
            <a:r>
              <a:rPr lang="en-US" sz="2400" dirty="0"/>
              <a:t>The Inoue-Balloon Catheter – PVC with a balloon attached to the distal end.</a:t>
            </a:r>
          </a:p>
          <a:p>
            <a:pPr>
              <a:lnSpc>
                <a:spcPct val="150000"/>
              </a:lnSpc>
            </a:pPr>
            <a:r>
              <a:rPr lang="en-US" sz="2400" dirty="0"/>
              <a:t>The balloon is two latex layers between which is polyester micromesh-</a:t>
            </a:r>
            <a:r>
              <a:rPr lang="en-IN" sz="2400" dirty="0">
                <a:cs typeface="Aparajita" pitchFamily="34" charset="0"/>
              </a:rPr>
              <a:t>self positioning and pressure extensible.</a:t>
            </a:r>
            <a:endParaRPr lang="en-US" sz="2400" dirty="0"/>
          </a:p>
          <a:p>
            <a:pPr>
              <a:lnSpc>
                <a:spcPct val="150000"/>
              </a:lnSpc>
            </a:pPr>
            <a:r>
              <a:rPr lang="en-US" sz="2400" dirty="0"/>
              <a:t>Balloon has variable elasticity along its length, inflates in three distinct stages.</a:t>
            </a:r>
          </a:p>
          <a:p>
            <a:r>
              <a:rPr lang="en-US" sz="2400" dirty="0"/>
              <a:t>It allows simple progressive upsizing of the balloon without withdrawing the balloon from the LA - important advantage</a:t>
            </a:r>
          </a:p>
          <a:p>
            <a:r>
              <a:rPr lang="en-US" sz="2400" dirty="0"/>
              <a:t>The balloon section is stiffened and slenderized when stretched by the insertion of a metal tube.</a:t>
            </a:r>
          </a:p>
          <a:p>
            <a:pPr>
              <a:lnSpc>
                <a:spcPct val="150000"/>
              </a:lnSpc>
            </a:pPr>
            <a:endParaRPr lang="en-US" sz="2400" dirty="0"/>
          </a:p>
        </p:txBody>
      </p:sp>
    </p:spTree>
    <p:extLst>
      <p:ext uri="{BB962C8B-B14F-4D97-AF65-F5344CB8AC3E}">
        <p14:creationId xmlns:p14="http://schemas.microsoft.com/office/powerpoint/2010/main" val="1629128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942B6D-40A4-4365-AA8B-CF2AA6321B2C}"/>
              </a:ext>
            </a:extLst>
          </p:cNvPr>
          <p:cNvPicPr>
            <a:picLocks noChangeAspect="1"/>
          </p:cNvPicPr>
          <p:nvPr/>
        </p:nvPicPr>
        <p:blipFill>
          <a:blip r:embed="rId2"/>
          <a:stretch>
            <a:fillRect/>
          </a:stretch>
        </p:blipFill>
        <p:spPr>
          <a:xfrm>
            <a:off x="1463040" y="613433"/>
            <a:ext cx="9692640" cy="5631133"/>
          </a:xfrm>
          <a:prstGeom prst="rect">
            <a:avLst/>
          </a:prstGeom>
        </p:spPr>
      </p:pic>
    </p:spTree>
    <p:extLst>
      <p:ext uri="{BB962C8B-B14F-4D97-AF65-F5344CB8AC3E}">
        <p14:creationId xmlns:p14="http://schemas.microsoft.com/office/powerpoint/2010/main" val="3305011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910DE31-31C7-4B17-BD9A-C61BBC09B056}"/>
              </a:ext>
            </a:extLst>
          </p:cNvPr>
          <p:cNvPicPr>
            <a:picLocks noChangeAspect="1" noChangeArrowheads="1"/>
          </p:cNvPicPr>
          <p:nvPr/>
        </p:nvPicPr>
        <p:blipFill>
          <a:blip r:embed="rId2"/>
          <a:srcRect/>
          <a:stretch>
            <a:fillRect/>
          </a:stretch>
        </p:blipFill>
        <p:spPr bwMode="auto">
          <a:xfrm>
            <a:off x="1188721" y="681037"/>
            <a:ext cx="9835896" cy="5495926"/>
          </a:xfrm>
          <a:prstGeom prst="rect">
            <a:avLst/>
          </a:prstGeom>
          <a:noFill/>
          <a:ln w="9525">
            <a:noFill/>
            <a:miter lim="800000"/>
            <a:headEnd/>
            <a:tailEnd/>
          </a:ln>
          <a:effectLst/>
        </p:spPr>
      </p:pic>
    </p:spTree>
    <p:extLst>
      <p:ext uri="{BB962C8B-B14F-4D97-AF65-F5344CB8AC3E}">
        <p14:creationId xmlns:p14="http://schemas.microsoft.com/office/powerpoint/2010/main" val="2085306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1D3D-8070-4598-A34D-8AFDD925FAFE}"/>
              </a:ext>
            </a:extLst>
          </p:cNvPr>
          <p:cNvSpPr>
            <a:spLocks noGrp="1"/>
          </p:cNvSpPr>
          <p:nvPr>
            <p:ph type="title"/>
          </p:nvPr>
        </p:nvSpPr>
        <p:spPr>
          <a:xfrm>
            <a:off x="1222248" y="245301"/>
            <a:ext cx="3715512" cy="1325563"/>
          </a:xfrm>
        </p:spPr>
        <p:txBody>
          <a:bodyPr>
            <a:normAutofit/>
          </a:bodyPr>
          <a:lstStyle/>
          <a:p>
            <a:r>
              <a:rPr lang="en-IN" sz="3200" b="1" dirty="0"/>
              <a:t>BALLON SIZE</a:t>
            </a:r>
          </a:p>
        </p:txBody>
      </p:sp>
      <p:sp>
        <p:nvSpPr>
          <p:cNvPr id="3" name="Content Placeholder 2">
            <a:extLst>
              <a:ext uri="{FF2B5EF4-FFF2-40B4-BE49-F238E27FC236}">
                <a16:creationId xmlns:a16="http://schemas.microsoft.com/office/drawing/2014/main" id="{C7BFB36B-E549-42F5-AFC7-041DE1FCEB43}"/>
              </a:ext>
            </a:extLst>
          </p:cNvPr>
          <p:cNvSpPr>
            <a:spLocks noGrp="1"/>
          </p:cNvSpPr>
          <p:nvPr>
            <p:ph idx="1"/>
          </p:nvPr>
        </p:nvSpPr>
        <p:spPr>
          <a:xfrm>
            <a:off x="1368552" y="1545019"/>
            <a:ext cx="10171176" cy="5067680"/>
          </a:xfrm>
        </p:spPr>
        <p:txBody>
          <a:bodyPr>
            <a:normAutofit/>
          </a:bodyPr>
          <a:lstStyle/>
          <a:p>
            <a:pPr>
              <a:lnSpc>
                <a:spcPct val="150000"/>
              </a:lnSpc>
            </a:pPr>
            <a:r>
              <a:rPr lang="en-US" sz="2400" dirty="0"/>
              <a:t>Effective Balloon Dilating Diameter (mm) </a:t>
            </a:r>
            <a:r>
              <a:rPr lang="en-US" sz="2400" b="1" dirty="0"/>
              <a:t>= [(Height (cm)/10) + 10]</a:t>
            </a:r>
          </a:p>
          <a:p>
            <a:pPr>
              <a:lnSpc>
                <a:spcPct val="150000"/>
              </a:lnSpc>
            </a:pPr>
            <a:r>
              <a:rPr lang="en-US" sz="2400" dirty="0"/>
              <a:t>This is the most common and worldwide accepted formula.</a:t>
            </a:r>
          </a:p>
          <a:p>
            <a:pPr>
              <a:lnSpc>
                <a:spcPct val="150000"/>
              </a:lnSpc>
            </a:pPr>
            <a:r>
              <a:rPr lang="en-US" sz="2400" dirty="0"/>
              <a:t>BSA of the patient: </a:t>
            </a:r>
          </a:p>
          <a:p>
            <a:pPr lvl="1">
              <a:lnSpc>
                <a:spcPct val="150000"/>
              </a:lnSpc>
            </a:pPr>
            <a:r>
              <a:rPr lang="en-US" dirty="0"/>
              <a:t>26-mm diameter balloons - &lt; 1.5 m² BSA, </a:t>
            </a:r>
          </a:p>
          <a:p>
            <a:pPr lvl="1">
              <a:lnSpc>
                <a:spcPct val="150000"/>
              </a:lnSpc>
            </a:pPr>
            <a:r>
              <a:rPr lang="en-US" dirty="0"/>
              <a:t>28 mm diameter balloons -  1.5–1.7 m² BSA</a:t>
            </a:r>
          </a:p>
          <a:p>
            <a:pPr lvl="1">
              <a:lnSpc>
                <a:spcPct val="150000"/>
              </a:lnSpc>
            </a:pPr>
            <a:r>
              <a:rPr lang="en-US" dirty="0"/>
              <a:t>30 mm diameter balloons  &gt; 1.7 m² BSA.</a:t>
            </a:r>
          </a:p>
          <a:p>
            <a:pPr>
              <a:lnSpc>
                <a:spcPct val="150000"/>
              </a:lnSpc>
            </a:pPr>
            <a:r>
              <a:rPr lang="en-US" sz="2400" dirty="0"/>
              <a:t>This can be useful in lean, thin and underweight patients.</a:t>
            </a:r>
          </a:p>
        </p:txBody>
      </p:sp>
    </p:spTree>
    <p:extLst>
      <p:ext uri="{BB962C8B-B14F-4D97-AF65-F5344CB8AC3E}">
        <p14:creationId xmlns:p14="http://schemas.microsoft.com/office/powerpoint/2010/main" val="668115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1A1E-D3AF-4FF6-A41E-CBCB36AF9EB2}"/>
              </a:ext>
            </a:extLst>
          </p:cNvPr>
          <p:cNvSpPr>
            <a:spLocks noGrp="1"/>
          </p:cNvSpPr>
          <p:nvPr>
            <p:ph type="title"/>
          </p:nvPr>
        </p:nvSpPr>
        <p:spPr>
          <a:xfrm>
            <a:off x="1182624" y="525938"/>
            <a:ext cx="6169152" cy="1325563"/>
          </a:xfrm>
        </p:spPr>
        <p:txBody>
          <a:bodyPr>
            <a:normAutofit/>
          </a:bodyPr>
          <a:lstStyle/>
          <a:p>
            <a:r>
              <a:rPr lang="en-IN" sz="3200" b="1" dirty="0"/>
              <a:t>CROSSING THE MITRAL VALVE</a:t>
            </a:r>
          </a:p>
        </p:txBody>
      </p:sp>
      <p:sp>
        <p:nvSpPr>
          <p:cNvPr id="3" name="Content Placeholder 2">
            <a:extLst>
              <a:ext uri="{FF2B5EF4-FFF2-40B4-BE49-F238E27FC236}">
                <a16:creationId xmlns:a16="http://schemas.microsoft.com/office/drawing/2014/main" id="{48B1C08E-A2D3-492B-BD05-08177F74BDD7}"/>
              </a:ext>
            </a:extLst>
          </p:cNvPr>
          <p:cNvSpPr>
            <a:spLocks noGrp="1"/>
          </p:cNvSpPr>
          <p:nvPr>
            <p:ph idx="1"/>
          </p:nvPr>
        </p:nvSpPr>
        <p:spPr>
          <a:xfrm>
            <a:off x="1182624" y="2099945"/>
            <a:ext cx="10171176" cy="3569335"/>
          </a:xfrm>
        </p:spPr>
        <p:txBody>
          <a:bodyPr>
            <a:normAutofit/>
          </a:bodyPr>
          <a:lstStyle/>
          <a:p>
            <a:pPr>
              <a:lnSpc>
                <a:spcPct val="150000"/>
              </a:lnSpc>
            </a:pPr>
            <a:r>
              <a:rPr lang="en-US" sz="2400" dirty="0"/>
              <a:t>Higher and posterior puncture -  balloon can be passed across the MV orifice in a direct line from the atrial septum because of its specific curvature.</a:t>
            </a:r>
          </a:p>
          <a:p>
            <a:pPr>
              <a:lnSpc>
                <a:spcPct val="150000"/>
              </a:lnSpc>
            </a:pPr>
            <a:r>
              <a:rPr lang="en-US" sz="2400" dirty="0"/>
              <a:t>During balloon catheter manipulation performed under a 30° RAO fluoroscopic view, the catheter in the LA should always be kept to the left of the pigtail catheter preplaced in the LV.</a:t>
            </a:r>
            <a:endParaRPr lang="en-IN" sz="2400" dirty="0"/>
          </a:p>
        </p:txBody>
      </p:sp>
    </p:spTree>
    <p:extLst>
      <p:ext uri="{BB962C8B-B14F-4D97-AF65-F5344CB8AC3E}">
        <p14:creationId xmlns:p14="http://schemas.microsoft.com/office/powerpoint/2010/main" val="1458138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792E3-E0A1-49A1-940D-B69FEE395C00}"/>
              </a:ext>
            </a:extLst>
          </p:cNvPr>
          <p:cNvPicPr>
            <a:picLocks noChangeAspect="1"/>
          </p:cNvPicPr>
          <p:nvPr/>
        </p:nvPicPr>
        <p:blipFill>
          <a:blip r:embed="rId2"/>
          <a:stretch>
            <a:fillRect/>
          </a:stretch>
        </p:blipFill>
        <p:spPr>
          <a:xfrm>
            <a:off x="1463040" y="677290"/>
            <a:ext cx="9558783" cy="5815585"/>
          </a:xfrm>
          <a:prstGeom prst="rect">
            <a:avLst/>
          </a:prstGeom>
        </p:spPr>
      </p:pic>
    </p:spTree>
    <p:extLst>
      <p:ext uri="{BB962C8B-B14F-4D97-AF65-F5344CB8AC3E}">
        <p14:creationId xmlns:p14="http://schemas.microsoft.com/office/powerpoint/2010/main" val="239505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AA1DB0-DF61-459B-9221-2A66FEEB69AA}"/>
              </a:ext>
            </a:extLst>
          </p:cNvPr>
          <p:cNvPicPr>
            <a:picLocks noChangeAspect="1"/>
          </p:cNvPicPr>
          <p:nvPr/>
        </p:nvPicPr>
        <p:blipFill>
          <a:blip r:embed="rId2"/>
          <a:stretch>
            <a:fillRect/>
          </a:stretch>
        </p:blipFill>
        <p:spPr>
          <a:xfrm>
            <a:off x="2647188" y="447865"/>
            <a:ext cx="7429500" cy="5988662"/>
          </a:xfrm>
          <a:prstGeom prst="rect">
            <a:avLst/>
          </a:prstGeom>
        </p:spPr>
      </p:pic>
    </p:spTree>
    <p:extLst>
      <p:ext uri="{BB962C8B-B14F-4D97-AF65-F5344CB8AC3E}">
        <p14:creationId xmlns:p14="http://schemas.microsoft.com/office/powerpoint/2010/main" val="60789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BFC3-CC6B-42BA-955A-4D95861F8ADC}"/>
              </a:ext>
            </a:extLst>
          </p:cNvPr>
          <p:cNvSpPr>
            <a:spLocks noGrp="1"/>
          </p:cNvSpPr>
          <p:nvPr>
            <p:ph type="title"/>
          </p:nvPr>
        </p:nvSpPr>
        <p:spPr>
          <a:xfrm>
            <a:off x="838200" y="299811"/>
            <a:ext cx="10515600" cy="1325563"/>
          </a:xfrm>
        </p:spPr>
        <p:txBody>
          <a:bodyPr>
            <a:normAutofit/>
          </a:bodyPr>
          <a:lstStyle/>
          <a:p>
            <a:r>
              <a:rPr lang="en-IN" sz="3200" b="1" u="sng" dirty="0"/>
              <a:t>NATURAL HISTORY OF MS</a:t>
            </a:r>
          </a:p>
        </p:txBody>
      </p:sp>
      <p:sp>
        <p:nvSpPr>
          <p:cNvPr id="3" name="Content Placeholder 2">
            <a:extLst>
              <a:ext uri="{FF2B5EF4-FFF2-40B4-BE49-F238E27FC236}">
                <a16:creationId xmlns:a16="http://schemas.microsoft.com/office/drawing/2014/main" id="{4733E532-27EC-4D59-8881-4406C6FF893F}"/>
              </a:ext>
            </a:extLst>
          </p:cNvPr>
          <p:cNvSpPr>
            <a:spLocks noGrp="1"/>
          </p:cNvSpPr>
          <p:nvPr>
            <p:ph idx="1"/>
          </p:nvPr>
        </p:nvSpPr>
        <p:spPr>
          <a:xfrm>
            <a:off x="892628" y="1737633"/>
            <a:ext cx="10406743" cy="4636960"/>
          </a:xfrm>
        </p:spPr>
        <p:txBody>
          <a:bodyPr>
            <a:normAutofit/>
          </a:bodyPr>
          <a:lstStyle/>
          <a:p>
            <a:pPr>
              <a:lnSpc>
                <a:spcPct val="150000"/>
              </a:lnSpc>
            </a:pPr>
            <a:r>
              <a:rPr lang="en-US" sz="2400" dirty="0"/>
              <a:t>In India- critical MS may be found in children as young as 6 to 12 years old ( UP TO 20%)</a:t>
            </a:r>
          </a:p>
          <a:p>
            <a:pPr>
              <a:lnSpc>
                <a:spcPct val="150000"/>
              </a:lnSpc>
            </a:pPr>
            <a:r>
              <a:rPr lang="en-US" sz="2400" dirty="0"/>
              <a:t> Asymptomatic or minimally symptomatic patient-  survival  &gt; 80% at 10 years</a:t>
            </a:r>
          </a:p>
          <a:p>
            <a:pPr>
              <a:lnSpc>
                <a:spcPct val="150000"/>
              </a:lnSpc>
            </a:pPr>
            <a:r>
              <a:rPr lang="en-US" sz="2400" dirty="0"/>
              <a:t> 60% of patients having no progression of symptoms.</a:t>
            </a:r>
          </a:p>
          <a:p>
            <a:pPr>
              <a:lnSpc>
                <a:spcPct val="150000"/>
              </a:lnSpc>
            </a:pPr>
            <a:r>
              <a:rPr lang="en-US" sz="2400" dirty="0"/>
              <a:t> Once significant limiting symptoms occur- survival rate 0% to 15% at 10-year</a:t>
            </a:r>
          </a:p>
          <a:p>
            <a:pPr>
              <a:lnSpc>
                <a:spcPct val="150000"/>
              </a:lnSpc>
            </a:pPr>
            <a:r>
              <a:rPr lang="en-US" sz="2400" dirty="0"/>
              <a:t> Severe pulmonary hypertension -mean survival drops to less than 3 years.</a:t>
            </a:r>
            <a:endParaRPr lang="en-IN" sz="2400" dirty="0"/>
          </a:p>
        </p:txBody>
      </p:sp>
    </p:spTree>
    <p:extLst>
      <p:ext uri="{BB962C8B-B14F-4D97-AF65-F5344CB8AC3E}">
        <p14:creationId xmlns:p14="http://schemas.microsoft.com/office/powerpoint/2010/main" val="924982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49428-AD76-4DDE-945D-76DF9B7EC2E1}"/>
              </a:ext>
            </a:extLst>
          </p:cNvPr>
          <p:cNvSpPr>
            <a:spLocks noGrp="1"/>
          </p:cNvSpPr>
          <p:nvPr>
            <p:ph idx="1"/>
          </p:nvPr>
        </p:nvSpPr>
        <p:spPr>
          <a:xfrm>
            <a:off x="950935" y="1036485"/>
            <a:ext cx="7479833" cy="5076216"/>
          </a:xfrm>
        </p:spPr>
        <p:txBody>
          <a:bodyPr>
            <a:normAutofit lnSpcReduction="10000"/>
          </a:bodyPr>
          <a:lstStyle/>
          <a:p>
            <a:pPr>
              <a:lnSpc>
                <a:spcPct val="150000"/>
              </a:lnSpc>
            </a:pPr>
            <a:r>
              <a:rPr lang="en-US" sz="2400" dirty="0"/>
              <a:t>When the site of TSP is superior (high) or the angle between the site of puncture and MV is very acute –</a:t>
            </a:r>
          </a:p>
          <a:p>
            <a:pPr lvl="1">
              <a:lnSpc>
                <a:spcPct val="150000"/>
              </a:lnSpc>
            </a:pPr>
            <a:r>
              <a:rPr lang="en-US" b="1" dirty="0"/>
              <a:t>Clockwise rather than counterclockwise rotation of stylet </a:t>
            </a:r>
            <a:r>
              <a:rPr lang="en-US" dirty="0"/>
              <a:t>so that balloon can be bounced off the posterior LA wall</a:t>
            </a:r>
          </a:p>
          <a:p>
            <a:pPr lvl="1">
              <a:lnSpc>
                <a:spcPct val="150000"/>
              </a:lnSpc>
            </a:pPr>
            <a:r>
              <a:rPr lang="en-US" dirty="0"/>
              <a:t>15–20° angle in the stylet placed 10–12 cm proximal to the distal tip .</a:t>
            </a:r>
            <a:endParaRPr lang="en-IN" dirty="0"/>
          </a:p>
          <a:p>
            <a:pPr>
              <a:lnSpc>
                <a:spcPct val="150000"/>
              </a:lnSpc>
            </a:pPr>
            <a:r>
              <a:rPr lang="en-US" sz="2400" dirty="0"/>
              <a:t>When - </a:t>
            </a:r>
            <a:r>
              <a:rPr lang="en-US" sz="2400" dirty="0" err="1"/>
              <a:t>biatrial</a:t>
            </a:r>
            <a:r>
              <a:rPr lang="en-US" sz="2400" dirty="0"/>
              <a:t> enlargement -very large curve 20–30 cm proximal to the distal tip of the stylet may help.</a:t>
            </a:r>
          </a:p>
        </p:txBody>
      </p:sp>
      <p:pic>
        <p:nvPicPr>
          <p:cNvPr id="4" name="Picture 3">
            <a:extLst>
              <a:ext uri="{FF2B5EF4-FFF2-40B4-BE49-F238E27FC236}">
                <a16:creationId xmlns:a16="http://schemas.microsoft.com/office/drawing/2014/main" id="{958E0D62-FD53-41B9-AAA0-F34F717EA03A}"/>
              </a:ext>
            </a:extLst>
          </p:cNvPr>
          <p:cNvPicPr>
            <a:picLocks noChangeAspect="1"/>
          </p:cNvPicPr>
          <p:nvPr/>
        </p:nvPicPr>
        <p:blipFill>
          <a:blip r:embed="rId2"/>
          <a:stretch>
            <a:fillRect/>
          </a:stretch>
        </p:blipFill>
        <p:spPr>
          <a:xfrm>
            <a:off x="8990457" y="2111483"/>
            <a:ext cx="2952750" cy="2926220"/>
          </a:xfrm>
          <a:prstGeom prst="rect">
            <a:avLst/>
          </a:prstGeom>
        </p:spPr>
      </p:pic>
    </p:spTree>
    <p:extLst>
      <p:ext uri="{BB962C8B-B14F-4D97-AF65-F5344CB8AC3E}">
        <p14:creationId xmlns:p14="http://schemas.microsoft.com/office/powerpoint/2010/main" val="3509751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BCDAB-4972-406C-9D6A-5E2CE5416665}"/>
              </a:ext>
            </a:extLst>
          </p:cNvPr>
          <p:cNvSpPr>
            <a:spLocks noGrp="1"/>
          </p:cNvSpPr>
          <p:nvPr>
            <p:ph idx="1"/>
          </p:nvPr>
        </p:nvSpPr>
        <p:spPr>
          <a:xfrm>
            <a:off x="947928" y="347472"/>
            <a:ext cx="10646664" cy="6089903"/>
          </a:xfrm>
        </p:spPr>
        <p:txBody>
          <a:bodyPr>
            <a:normAutofit/>
          </a:bodyPr>
          <a:lstStyle/>
          <a:p>
            <a:pPr>
              <a:lnSpc>
                <a:spcPct val="150000"/>
              </a:lnSpc>
            </a:pPr>
            <a:r>
              <a:rPr lang="en-US" sz="2400" dirty="0"/>
              <a:t>If the site of puncture deviates rightwards or upwards</a:t>
            </a:r>
          </a:p>
          <a:p>
            <a:pPr>
              <a:lnSpc>
                <a:spcPct val="150000"/>
              </a:lnSpc>
            </a:pPr>
            <a:r>
              <a:rPr lang="en-US" sz="2400" dirty="0"/>
              <a:t> Large radius curve is made in the stylet with the apex of stylet curve placed on the puncture site in the septum, - </a:t>
            </a:r>
            <a:r>
              <a:rPr lang="en-US" sz="2400" b="1" dirty="0"/>
              <a:t>the ascending curve of the balloon catheter in RA and the descending curve in the LA.</a:t>
            </a:r>
          </a:p>
          <a:p>
            <a:pPr>
              <a:lnSpc>
                <a:spcPct val="150000"/>
              </a:lnSpc>
            </a:pPr>
            <a:r>
              <a:rPr lang="en-US" sz="2400" dirty="0"/>
              <a:t>When the puncture site is moved to the left, downwards or too close to the MV-  Alternatives to cross the balloon </a:t>
            </a:r>
            <a:endParaRPr lang="en-US" sz="2400" b="1" dirty="0"/>
          </a:p>
          <a:p>
            <a:pPr lvl="1">
              <a:lnSpc>
                <a:spcPct val="150000"/>
              </a:lnSpc>
            </a:pPr>
            <a:r>
              <a:rPr lang="en-US" sz="2000" b="1" dirty="0"/>
              <a:t>Reverse loop method</a:t>
            </a:r>
            <a:endParaRPr lang="en-US" sz="2000" dirty="0"/>
          </a:p>
          <a:p>
            <a:pPr lvl="1">
              <a:lnSpc>
                <a:spcPct val="150000"/>
              </a:lnSpc>
            </a:pPr>
            <a:r>
              <a:rPr lang="en-US" sz="2000" b="1" dirty="0"/>
              <a:t>Over the wire - </a:t>
            </a:r>
            <a:r>
              <a:rPr lang="en-US" sz="2000" dirty="0"/>
              <a:t>Cross the MV and place the 0.20 backup J-tipped wire in LV and then introduction of diagnostic JR coronary catheter over this wire.</a:t>
            </a:r>
          </a:p>
          <a:p>
            <a:pPr lvl="1">
              <a:lnSpc>
                <a:spcPct val="150000"/>
              </a:lnSpc>
            </a:pPr>
            <a:r>
              <a:rPr lang="en-US" sz="2000" dirty="0"/>
              <a:t>Then positioning of the </a:t>
            </a:r>
            <a:r>
              <a:rPr lang="en-US" sz="2000" dirty="0" err="1"/>
              <a:t>preshaped</a:t>
            </a:r>
            <a:r>
              <a:rPr lang="en-US" sz="2000" dirty="0"/>
              <a:t> 0.25 coil wire in LV and then introduction of Inoue balloon over the wire</a:t>
            </a:r>
          </a:p>
        </p:txBody>
      </p:sp>
    </p:spTree>
    <p:extLst>
      <p:ext uri="{BB962C8B-B14F-4D97-AF65-F5344CB8AC3E}">
        <p14:creationId xmlns:p14="http://schemas.microsoft.com/office/powerpoint/2010/main" val="222987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AAE27-5D3A-40CC-9591-DC906C916FE6}"/>
              </a:ext>
            </a:extLst>
          </p:cNvPr>
          <p:cNvPicPr>
            <a:picLocks noChangeAspect="1"/>
          </p:cNvPicPr>
          <p:nvPr/>
        </p:nvPicPr>
        <p:blipFill>
          <a:blip r:embed="rId2"/>
          <a:stretch>
            <a:fillRect/>
          </a:stretch>
        </p:blipFill>
        <p:spPr>
          <a:xfrm>
            <a:off x="535305" y="861060"/>
            <a:ext cx="5560695" cy="5135880"/>
          </a:xfrm>
          <a:prstGeom prst="rect">
            <a:avLst/>
          </a:prstGeom>
        </p:spPr>
      </p:pic>
      <p:pic>
        <p:nvPicPr>
          <p:cNvPr id="5" name="Picture 4">
            <a:extLst>
              <a:ext uri="{FF2B5EF4-FFF2-40B4-BE49-F238E27FC236}">
                <a16:creationId xmlns:a16="http://schemas.microsoft.com/office/drawing/2014/main" id="{A77C5D70-B101-4E4C-BDFD-CD10A93547D4}"/>
              </a:ext>
            </a:extLst>
          </p:cNvPr>
          <p:cNvPicPr>
            <a:picLocks noChangeAspect="1"/>
          </p:cNvPicPr>
          <p:nvPr/>
        </p:nvPicPr>
        <p:blipFill>
          <a:blip r:embed="rId3"/>
          <a:stretch>
            <a:fillRect/>
          </a:stretch>
        </p:blipFill>
        <p:spPr>
          <a:xfrm>
            <a:off x="6721982" y="861060"/>
            <a:ext cx="4525137" cy="5405892"/>
          </a:xfrm>
          <a:prstGeom prst="rect">
            <a:avLst/>
          </a:prstGeom>
        </p:spPr>
      </p:pic>
    </p:spTree>
    <p:extLst>
      <p:ext uri="{BB962C8B-B14F-4D97-AF65-F5344CB8AC3E}">
        <p14:creationId xmlns:p14="http://schemas.microsoft.com/office/powerpoint/2010/main" val="3403961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58336-1945-4AEA-B189-0FD2FC12F1F7}"/>
              </a:ext>
            </a:extLst>
          </p:cNvPr>
          <p:cNvSpPr>
            <a:spLocks noGrp="1"/>
          </p:cNvSpPr>
          <p:nvPr>
            <p:ph idx="1"/>
          </p:nvPr>
        </p:nvSpPr>
        <p:spPr>
          <a:xfrm>
            <a:off x="1176403" y="497866"/>
            <a:ext cx="10515600" cy="5827778"/>
          </a:xfrm>
        </p:spPr>
        <p:txBody>
          <a:bodyPr>
            <a:normAutofit/>
          </a:bodyPr>
          <a:lstStyle/>
          <a:p>
            <a:pPr>
              <a:lnSpc>
                <a:spcPct val="150000"/>
              </a:lnSpc>
            </a:pPr>
            <a:r>
              <a:rPr lang="en-US" sz="2400" dirty="0"/>
              <a:t>As the complexity of balloon crossing increases - risk of development of MR, damage to the MV apparatus, cardiac perforation .</a:t>
            </a:r>
          </a:p>
          <a:p>
            <a:pPr>
              <a:lnSpc>
                <a:spcPct val="150000"/>
              </a:lnSpc>
            </a:pPr>
            <a:r>
              <a:rPr lang="en-US" sz="2400" dirty="0"/>
              <a:t>Sometimes withdrawing the steering stylet tip up to the septal puncture site inside the Inoue balloon which is minimally inflated at its distal portion can place the balloon toward MV</a:t>
            </a:r>
          </a:p>
          <a:p>
            <a:pPr>
              <a:lnSpc>
                <a:spcPct val="150000"/>
              </a:lnSpc>
            </a:pPr>
            <a:r>
              <a:rPr lang="en-US" sz="2400" dirty="0"/>
              <a:t>Re dilation of IAS with a 14-F dilator or even with a 6–10mm peripheral arterial balloon may sometimes be necessary.</a:t>
            </a:r>
          </a:p>
          <a:p>
            <a:pPr>
              <a:lnSpc>
                <a:spcPct val="150000"/>
              </a:lnSpc>
            </a:pPr>
            <a:r>
              <a:rPr lang="en-US" sz="2400" dirty="0"/>
              <a:t>Applying negative pressure on the balloon can help to cross the MV and also placing the balloon at LV apex</a:t>
            </a:r>
          </a:p>
          <a:p>
            <a:pPr marL="0" indent="0">
              <a:lnSpc>
                <a:spcPct val="150000"/>
              </a:lnSpc>
              <a:buNone/>
            </a:pPr>
            <a:endParaRPr lang="en-IN" sz="2400" dirty="0"/>
          </a:p>
        </p:txBody>
      </p:sp>
    </p:spTree>
    <p:extLst>
      <p:ext uri="{BB962C8B-B14F-4D97-AF65-F5344CB8AC3E}">
        <p14:creationId xmlns:p14="http://schemas.microsoft.com/office/powerpoint/2010/main" val="2950256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06F96-FC8F-4A91-A8F2-F7A0C966233F}"/>
              </a:ext>
            </a:extLst>
          </p:cNvPr>
          <p:cNvSpPr>
            <a:spLocks noGrp="1"/>
          </p:cNvSpPr>
          <p:nvPr>
            <p:ph idx="1"/>
          </p:nvPr>
        </p:nvSpPr>
        <p:spPr>
          <a:xfrm>
            <a:off x="1026090" y="598073"/>
            <a:ext cx="10515600" cy="5978091"/>
          </a:xfrm>
        </p:spPr>
        <p:txBody>
          <a:bodyPr>
            <a:normAutofit/>
          </a:bodyPr>
          <a:lstStyle/>
          <a:p>
            <a:pPr>
              <a:lnSpc>
                <a:spcPct val="150000"/>
              </a:lnSpc>
            </a:pPr>
            <a:r>
              <a:rPr lang="en-US" sz="2400" dirty="0"/>
              <a:t>Once the MV crossed - </a:t>
            </a:r>
            <a:r>
              <a:rPr lang="en-US" sz="2400" b="1" dirty="0"/>
              <a:t>free movements of the partially inflated distal balloon </a:t>
            </a:r>
            <a:r>
              <a:rPr lang="en-US" sz="2400" dirty="0"/>
              <a:t>in the LV should be ascertained to prevent the disastrous consequences( rupture of chordae, papillary muscles or leaflets)</a:t>
            </a:r>
          </a:p>
          <a:p>
            <a:pPr>
              <a:lnSpc>
                <a:spcPct val="150000"/>
              </a:lnSpc>
            </a:pPr>
            <a:r>
              <a:rPr lang="en-US" sz="2400" dirty="0"/>
              <a:t>This is done by simultaneously pushing the catheter and pulling the stylet in opposite directions </a:t>
            </a:r>
            <a:r>
              <a:rPr lang="en-US" sz="2400" b="1" dirty="0"/>
              <a:t>("accordion" maneuver) </a:t>
            </a:r>
            <a:r>
              <a:rPr lang="en-US" sz="2400" dirty="0"/>
              <a:t>to ensure that the partially inflated distal balloon slides freely along the orifice-apex axis.</a:t>
            </a:r>
          </a:p>
          <a:p>
            <a:pPr>
              <a:lnSpc>
                <a:spcPct val="150000"/>
              </a:lnSpc>
            </a:pPr>
            <a:r>
              <a:rPr lang="en-US" sz="2400" dirty="0"/>
              <a:t>After the balloon catheter is across the mitral orifice, the distal portion of the balloon is inflated more fully and the catheter is pulled back gently to confirm that the inflated distal portion of the balloon is secure across the valve.</a:t>
            </a:r>
          </a:p>
          <a:p>
            <a:pPr>
              <a:lnSpc>
                <a:spcPct val="150000"/>
              </a:lnSpc>
            </a:pPr>
            <a:endParaRPr lang="en-IN" sz="2400" dirty="0"/>
          </a:p>
        </p:txBody>
      </p:sp>
    </p:spTree>
    <p:extLst>
      <p:ext uri="{BB962C8B-B14F-4D97-AF65-F5344CB8AC3E}">
        <p14:creationId xmlns:p14="http://schemas.microsoft.com/office/powerpoint/2010/main" val="297391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95B6C-6EF7-40FE-A834-6C12629FDDD0}"/>
              </a:ext>
            </a:extLst>
          </p:cNvPr>
          <p:cNvSpPr>
            <a:spLocks noGrp="1"/>
          </p:cNvSpPr>
          <p:nvPr>
            <p:ph idx="1"/>
          </p:nvPr>
        </p:nvSpPr>
        <p:spPr>
          <a:xfrm>
            <a:off x="1163876" y="1095374"/>
            <a:ext cx="10385121" cy="5130061"/>
          </a:xfrm>
        </p:spPr>
        <p:txBody>
          <a:bodyPr>
            <a:normAutofit fontScale="92500"/>
          </a:bodyPr>
          <a:lstStyle/>
          <a:p>
            <a:pPr>
              <a:lnSpc>
                <a:spcPct val="150000"/>
              </a:lnSpc>
            </a:pPr>
            <a:r>
              <a:rPr lang="en-US" dirty="0"/>
              <a:t>As further volume is added to the balloon- proximal end inflates to lock the valve between the proximal and distal balloon.</a:t>
            </a:r>
          </a:p>
          <a:p>
            <a:pPr>
              <a:lnSpc>
                <a:spcPct val="150000"/>
              </a:lnSpc>
            </a:pPr>
            <a:r>
              <a:rPr lang="en-US" dirty="0"/>
              <a:t>Inflation to pre calibrated volume then dilates the valve orifice to the corresponding preset size.</a:t>
            </a:r>
          </a:p>
          <a:p>
            <a:pPr>
              <a:lnSpc>
                <a:spcPct val="150000"/>
              </a:lnSpc>
            </a:pPr>
            <a:r>
              <a:rPr lang="en-US" dirty="0"/>
              <a:t>Allowed to deflate passively before it is withdrawn into the LA.</a:t>
            </a:r>
          </a:p>
          <a:p>
            <a:pPr>
              <a:lnSpc>
                <a:spcPct val="150000"/>
              </a:lnSpc>
            </a:pPr>
            <a:r>
              <a:rPr lang="en-US" b="1" dirty="0"/>
              <a:t>“Inflations in the low-pressure zone result in less mitral regurgitation than inflations in the high-pressure zone using smaller size balloon.”</a:t>
            </a:r>
            <a:endParaRPr lang="en-IN" b="1" dirty="0"/>
          </a:p>
        </p:txBody>
      </p:sp>
    </p:spTree>
    <p:extLst>
      <p:ext uri="{BB962C8B-B14F-4D97-AF65-F5344CB8AC3E}">
        <p14:creationId xmlns:p14="http://schemas.microsoft.com/office/powerpoint/2010/main" val="2639199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52F66-A8CE-4078-8264-A821BEF3753E}"/>
              </a:ext>
            </a:extLst>
          </p:cNvPr>
          <p:cNvPicPr>
            <a:picLocks noChangeAspect="1"/>
          </p:cNvPicPr>
          <p:nvPr/>
        </p:nvPicPr>
        <p:blipFill>
          <a:blip r:embed="rId2"/>
          <a:stretch>
            <a:fillRect/>
          </a:stretch>
        </p:blipFill>
        <p:spPr>
          <a:xfrm>
            <a:off x="935408" y="1000125"/>
            <a:ext cx="5248275" cy="4857750"/>
          </a:xfrm>
          <a:prstGeom prst="rect">
            <a:avLst/>
          </a:prstGeom>
        </p:spPr>
      </p:pic>
      <p:pic>
        <p:nvPicPr>
          <p:cNvPr id="5" name="Picture 4">
            <a:extLst>
              <a:ext uri="{FF2B5EF4-FFF2-40B4-BE49-F238E27FC236}">
                <a16:creationId xmlns:a16="http://schemas.microsoft.com/office/drawing/2014/main" id="{FDB8DA29-B828-41AF-9FC5-FAD053246DC8}"/>
              </a:ext>
            </a:extLst>
          </p:cNvPr>
          <p:cNvPicPr>
            <a:picLocks noChangeAspect="1"/>
          </p:cNvPicPr>
          <p:nvPr/>
        </p:nvPicPr>
        <p:blipFill>
          <a:blip r:embed="rId3"/>
          <a:stretch>
            <a:fillRect/>
          </a:stretch>
        </p:blipFill>
        <p:spPr>
          <a:xfrm>
            <a:off x="6373895" y="916590"/>
            <a:ext cx="5099946" cy="5271268"/>
          </a:xfrm>
          <a:prstGeom prst="rect">
            <a:avLst/>
          </a:prstGeom>
        </p:spPr>
      </p:pic>
    </p:spTree>
    <p:extLst>
      <p:ext uri="{BB962C8B-B14F-4D97-AF65-F5344CB8AC3E}">
        <p14:creationId xmlns:p14="http://schemas.microsoft.com/office/powerpoint/2010/main" val="1730738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3183-4E4D-45BE-BA3D-96F532D789D5}"/>
              </a:ext>
            </a:extLst>
          </p:cNvPr>
          <p:cNvSpPr>
            <a:spLocks noGrp="1"/>
          </p:cNvSpPr>
          <p:nvPr>
            <p:ph type="title"/>
          </p:nvPr>
        </p:nvSpPr>
        <p:spPr>
          <a:xfrm>
            <a:off x="925882" y="164708"/>
            <a:ext cx="10515600" cy="1325563"/>
          </a:xfrm>
        </p:spPr>
        <p:txBody>
          <a:bodyPr>
            <a:normAutofit/>
          </a:bodyPr>
          <a:lstStyle/>
          <a:p>
            <a:r>
              <a:rPr lang="en-IN" sz="3200" b="1" dirty="0"/>
              <a:t>Stepwise Dilation</a:t>
            </a:r>
          </a:p>
        </p:txBody>
      </p:sp>
      <p:sp>
        <p:nvSpPr>
          <p:cNvPr id="3" name="Content Placeholder 2">
            <a:extLst>
              <a:ext uri="{FF2B5EF4-FFF2-40B4-BE49-F238E27FC236}">
                <a16:creationId xmlns:a16="http://schemas.microsoft.com/office/drawing/2014/main" id="{A8E79103-4945-4E4F-BE2E-6EB9363DD2A9}"/>
              </a:ext>
            </a:extLst>
          </p:cNvPr>
          <p:cNvSpPr>
            <a:spLocks noGrp="1"/>
          </p:cNvSpPr>
          <p:nvPr>
            <p:ph idx="1"/>
          </p:nvPr>
        </p:nvSpPr>
        <p:spPr>
          <a:xfrm>
            <a:off x="838200" y="1215024"/>
            <a:ext cx="11103864" cy="5311035"/>
          </a:xfrm>
        </p:spPr>
        <p:txBody>
          <a:bodyPr>
            <a:normAutofit lnSpcReduction="10000"/>
          </a:bodyPr>
          <a:lstStyle/>
          <a:p>
            <a:pPr>
              <a:lnSpc>
                <a:spcPct val="150000"/>
              </a:lnSpc>
            </a:pPr>
            <a:r>
              <a:rPr lang="en-US" sz="2400" dirty="0"/>
              <a:t>The nominal balloon diameter was decided according to the height of the patient (i.e. height (cm)/10 + 10 = balloon diameter).</a:t>
            </a:r>
          </a:p>
          <a:p>
            <a:pPr>
              <a:lnSpc>
                <a:spcPct val="150000"/>
              </a:lnSpc>
            </a:pPr>
            <a:r>
              <a:rPr lang="en-US" sz="2400" dirty="0"/>
              <a:t>The first inflation performed to a balloon diameter of 2 mm less than nominal </a:t>
            </a:r>
          </a:p>
          <a:p>
            <a:pPr>
              <a:lnSpc>
                <a:spcPct val="150000"/>
              </a:lnSpc>
            </a:pPr>
            <a:r>
              <a:rPr lang="en-US" sz="2400" dirty="0"/>
              <a:t>Followed by successive inflation by 0.5 mm increment to the maximum nominal balloon diameter.</a:t>
            </a:r>
          </a:p>
          <a:p>
            <a:pPr>
              <a:lnSpc>
                <a:spcPct val="150000"/>
              </a:lnSpc>
            </a:pPr>
            <a:r>
              <a:rPr lang="en-US" sz="2400" dirty="0"/>
              <a:t>After each balloon inflation -balloon catheter withdrawn into the LA and the transmitral gradient immediately reassessed.</a:t>
            </a:r>
          </a:p>
          <a:p>
            <a:pPr>
              <a:lnSpc>
                <a:spcPct val="150000"/>
              </a:lnSpc>
            </a:pPr>
            <a:r>
              <a:rPr lang="en-US" sz="2400" dirty="0"/>
              <a:t>An auscultation, examination of LA pressure waveform ,echo  examination and left ventriculography to evaluate any change in MR</a:t>
            </a:r>
            <a:endParaRPr lang="en-IN" sz="2400" dirty="0"/>
          </a:p>
        </p:txBody>
      </p:sp>
    </p:spTree>
    <p:extLst>
      <p:ext uri="{BB962C8B-B14F-4D97-AF65-F5344CB8AC3E}">
        <p14:creationId xmlns:p14="http://schemas.microsoft.com/office/powerpoint/2010/main" val="1646255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D6006-6D59-46DA-A625-9BA287463EB4}"/>
              </a:ext>
            </a:extLst>
          </p:cNvPr>
          <p:cNvPicPr>
            <a:picLocks noChangeAspect="1"/>
          </p:cNvPicPr>
          <p:nvPr/>
        </p:nvPicPr>
        <p:blipFill>
          <a:blip r:embed="rId2"/>
          <a:stretch>
            <a:fillRect/>
          </a:stretch>
        </p:blipFill>
        <p:spPr>
          <a:xfrm>
            <a:off x="1389125" y="317467"/>
            <a:ext cx="9787699" cy="2725547"/>
          </a:xfrm>
          <a:prstGeom prst="rect">
            <a:avLst/>
          </a:prstGeom>
          <a:ln>
            <a:solidFill>
              <a:schemeClr val="tx1"/>
            </a:solidFill>
          </a:ln>
        </p:spPr>
      </p:pic>
      <p:pic>
        <p:nvPicPr>
          <p:cNvPr id="5" name="Picture 4">
            <a:extLst>
              <a:ext uri="{FF2B5EF4-FFF2-40B4-BE49-F238E27FC236}">
                <a16:creationId xmlns:a16="http://schemas.microsoft.com/office/drawing/2014/main" id="{4E1A1E3E-BE5D-4C0C-A5C9-83EEBCE74243}"/>
              </a:ext>
            </a:extLst>
          </p:cNvPr>
          <p:cNvPicPr>
            <a:picLocks noChangeAspect="1"/>
          </p:cNvPicPr>
          <p:nvPr/>
        </p:nvPicPr>
        <p:blipFill>
          <a:blip r:embed="rId3"/>
          <a:stretch>
            <a:fillRect/>
          </a:stretch>
        </p:blipFill>
        <p:spPr>
          <a:xfrm>
            <a:off x="1389124" y="3043014"/>
            <a:ext cx="9787699" cy="2420682"/>
          </a:xfrm>
          <a:prstGeom prst="rect">
            <a:avLst/>
          </a:prstGeom>
          <a:ln>
            <a:solidFill>
              <a:schemeClr val="tx1"/>
            </a:solidFill>
          </a:ln>
        </p:spPr>
      </p:pic>
      <p:sp>
        <p:nvSpPr>
          <p:cNvPr id="6" name="Rectangle 5">
            <a:extLst>
              <a:ext uri="{FF2B5EF4-FFF2-40B4-BE49-F238E27FC236}">
                <a16:creationId xmlns:a16="http://schemas.microsoft.com/office/drawing/2014/main" id="{1DAE09EC-4FF6-4F76-8DCF-7F18641B8F7D}"/>
              </a:ext>
            </a:extLst>
          </p:cNvPr>
          <p:cNvSpPr/>
          <p:nvPr/>
        </p:nvSpPr>
        <p:spPr>
          <a:xfrm>
            <a:off x="1389123" y="5617203"/>
            <a:ext cx="9787699" cy="923330"/>
          </a:xfrm>
          <a:prstGeom prst="rect">
            <a:avLst/>
          </a:prstGeom>
        </p:spPr>
        <p:txBody>
          <a:bodyPr wrap="square">
            <a:spAutoFit/>
          </a:bodyPr>
          <a:lstStyle/>
          <a:p>
            <a:r>
              <a:rPr lang="en-IN" dirty="0"/>
              <a:t>Low pressure zone* = balloon diameter &lt; 2 mm of nominal balloon size.</a:t>
            </a:r>
          </a:p>
          <a:p>
            <a:r>
              <a:rPr lang="en-IN" dirty="0"/>
              <a:t>High pressure zone** = balloon diameter within 2 mm of nominal balloon size.</a:t>
            </a:r>
          </a:p>
          <a:p>
            <a:r>
              <a:rPr lang="en-IN" dirty="0"/>
              <a:t>SL = severe </a:t>
            </a:r>
            <a:r>
              <a:rPr lang="en-IN" dirty="0" err="1"/>
              <a:t>subvalvular</a:t>
            </a:r>
            <a:r>
              <a:rPr lang="en-IN" dirty="0"/>
              <a:t> lesions</a:t>
            </a:r>
          </a:p>
        </p:txBody>
      </p:sp>
    </p:spTree>
    <p:extLst>
      <p:ext uri="{BB962C8B-B14F-4D97-AF65-F5344CB8AC3E}">
        <p14:creationId xmlns:p14="http://schemas.microsoft.com/office/powerpoint/2010/main" val="3189332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F7D95-9830-4209-BACC-2E65AB009B13}"/>
              </a:ext>
            </a:extLst>
          </p:cNvPr>
          <p:cNvSpPr>
            <a:spLocks noGrp="1"/>
          </p:cNvSpPr>
          <p:nvPr>
            <p:ph idx="1"/>
          </p:nvPr>
        </p:nvSpPr>
        <p:spPr>
          <a:xfrm>
            <a:off x="562628" y="782341"/>
            <a:ext cx="6151322" cy="5017209"/>
          </a:xfrm>
        </p:spPr>
        <p:txBody>
          <a:bodyPr>
            <a:normAutofit/>
          </a:bodyPr>
          <a:lstStyle/>
          <a:p>
            <a:pPr>
              <a:lnSpc>
                <a:spcPct val="150000"/>
              </a:lnSpc>
            </a:pPr>
            <a:r>
              <a:rPr lang="en-US" sz="2400" dirty="0"/>
              <a:t>If the transvalvular gradient persists and no increase in MR observed- another balloon inflation was performed to a balloon diameter 0.5–2 mm larger than nominal.</a:t>
            </a:r>
          </a:p>
          <a:p>
            <a:pPr>
              <a:lnSpc>
                <a:spcPct val="150000"/>
              </a:lnSpc>
            </a:pPr>
            <a:r>
              <a:rPr lang="en-US" sz="2400" dirty="0"/>
              <a:t>This stepwise process repeated till the mitral gradient reduced as much as possible without a significant increase in MR</a:t>
            </a:r>
            <a:endParaRPr lang="en-IN" sz="2400" dirty="0"/>
          </a:p>
        </p:txBody>
      </p:sp>
      <p:pic>
        <p:nvPicPr>
          <p:cNvPr id="4" name="Picture 3">
            <a:extLst>
              <a:ext uri="{FF2B5EF4-FFF2-40B4-BE49-F238E27FC236}">
                <a16:creationId xmlns:a16="http://schemas.microsoft.com/office/drawing/2014/main" id="{5F2EBF20-4A81-43A9-8D94-2BC9247958BF}"/>
              </a:ext>
            </a:extLst>
          </p:cNvPr>
          <p:cNvPicPr>
            <a:picLocks noChangeAspect="1"/>
          </p:cNvPicPr>
          <p:nvPr/>
        </p:nvPicPr>
        <p:blipFill>
          <a:blip r:embed="rId2"/>
          <a:stretch>
            <a:fillRect/>
          </a:stretch>
        </p:blipFill>
        <p:spPr>
          <a:xfrm>
            <a:off x="7017266" y="973855"/>
            <a:ext cx="4819829" cy="4236972"/>
          </a:xfrm>
          <a:prstGeom prst="rect">
            <a:avLst/>
          </a:prstGeom>
        </p:spPr>
      </p:pic>
      <p:sp>
        <p:nvSpPr>
          <p:cNvPr id="5" name="Rectangle 4">
            <a:extLst>
              <a:ext uri="{FF2B5EF4-FFF2-40B4-BE49-F238E27FC236}">
                <a16:creationId xmlns:a16="http://schemas.microsoft.com/office/drawing/2014/main" id="{D7C81B05-A0D8-4983-88C3-54DF9760C9ED}"/>
              </a:ext>
            </a:extLst>
          </p:cNvPr>
          <p:cNvSpPr/>
          <p:nvPr/>
        </p:nvSpPr>
        <p:spPr>
          <a:xfrm>
            <a:off x="6713951" y="5473681"/>
            <a:ext cx="5478049" cy="923330"/>
          </a:xfrm>
          <a:prstGeom prst="rect">
            <a:avLst/>
          </a:prstGeom>
        </p:spPr>
        <p:txBody>
          <a:bodyPr wrap="square">
            <a:spAutoFit/>
          </a:bodyPr>
          <a:lstStyle/>
          <a:p>
            <a:r>
              <a:rPr lang="en-IN" dirty="0"/>
              <a:t>Fully inflated PMV balloon across MV in RAO view. Note the alignment of long axis of balloon catheter along the long axis of LV cavity</a:t>
            </a:r>
          </a:p>
        </p:txBody>
      </p:sp>
    </p:spTree>
    <p:extLst>
      <p:ext uri="{BB962C8B-B14F-4D97-AF65-F5344CB8AC3E}">
        <p14:creationId xmlns:p14="http://schemas.microsoft.com/office/powerpoint/2010/main" val="175897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FF39-89DD-498E-9E89-970330B400F3}"/>
              </a:ext>
            </a:extLst>
          </p:cNvPr>
          <p:cNvSpPr>
            <a:spLocks noGrp="1"/>
          </p:cNvSpPr>
          <p:nvPr>
            <p:ph idx="1"/>
          </p:nvPr>
        </p:nvSpPr>
        <p:spPr>
          <a:xfrm>
            <a:off x="975987" y="809097"/>
            <a:ext cx="10515600" cy="5690743"/>
          </a:xfrm>
        </p:spPr>
        <p:txBody>
          <a:bodyPr>
            <a:normAutofit/>
          </a:bodyPr>
          <a:lstStyle/>
          <a:p>
            <a:pPr>
              <a:lnSpc>
                <a:spcPct val="150000"/>
              </a:lnSpc>
            </a:pPr>
            <a:r>
              <a:rPr lang="en-US" sz="2400" dirty="0"/>
              <a:t>5-year survival rates 62% --- MS in NYHA III , 15% -- class IV.</a:t>
            </a:r>
          </a:p>
          <a:p>
            <a:pPr>
              <a:lnSpc>
                <a:spcPct val="150000"/>
              </a:lnSpc>
            </a:pPr>
            <a:r>
              <a:rPr lang="en-US" sz="2400" dirty="0"/>
              <a:t>5-year survival rate of  44% in patients with symptomatic MS who refused valvotomy</a:t>
            </a:r>
          </a:p>
          <a:p>
            <a:pPr>
              <a:lnSpc>
                <a:spcPct val="150000"/>
              </a:lnSpc>
            </a:pPr>
            <a:r>
              <a:rPr lang="en-US" sz="2400" dirty="0"/>
              <a:t>30 to 40% of patients with MS develop AF.</a:t>
            </a:r>
          </a:p>
          <a:p>
            <a:pPr lvl="1">
              <a:lnSpc>
                <a:spcPct val="150000"/>
              </a:lnSpc>
            </a:pPr>
            <a:r>
              <a:rPr lang="en-US" dirty="0"/>
              <a:t>More common in older patients</a:t>
            </a:r>
          </a:p>
          <a:p>
            <a:pPr lvl="1">
              <a:lnSpc>
                <a:spcPct val="150000"/>
              </a:lnSpc>
            </a:pPr>
            <a:r>
              <a:rPr lang="en-US" dirty="0"/>
              <a:t>Poorer prognosis </a:t>
            </a:r>
          </a:p>
          <a:p>
            <a:pPr lvl="1">
              <a:lnSpc>
                <a:spcPct val="150000"/>
              </a:lnSpc>
            </a:pPr>
            <a:r>
              <a:rPr lang="en-US" dirty="0"/>
              <a:t>10-year survival rate of 25% compared with 46% in patients  in sinus rhythm.</a:t>
            </a:r>
          </a:p>
          <a:p>
            <a:pPr>
              <a:lnSpc>
                <a:spcPct val="150000"/>
              </a:lnSpc>
            </a:pPr>
            <a:r>
              <a:rPr lang="en-US" sz="2400" dirty="0"/>
              <a:t>In  India -  prevalence is 4% in a series of 600 patients  with mean age of 27 years.</a:t>
            </a:r>
          </a:p>
        </p:txBody>
      </p:sp>
    </p:spTree>
    <p:extLst>
      <p:ext uri="{BB962C8B-B14F-4D97-AF65-F5344CB8AC3E}">
        <p14:creationId xmlns:p14="http://schemas.microsoft.com/office/powerpoint/2010/main" val="2334318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6253-71D0-41B8-AD13-2A7FBE6C9614}"/>
              </a:ext>
            </a:extLst>
          </p:cNvPr>
          <p:cNvSpPr>
            <a:spLocks noGrp="1"/>
          </p:cNvSpPr>
          <p:nvPr>
            <p:ph type="title"/>
          </p:nvPr>
        </p:nvSpPr>
        <p:spPr>
          <a:xfrm>
            <a:off x="1057656" y="364490"/>
            <a:ext cx="10515600" cy="1325563"/>
          </a:xfrm>
        </p:spPr>
        <p:txBody>
          <a:bodyPr>
            <a:normAutofit/>
          </a:bodyPr>
          <a:lstStyle/>
          <a:p>
            <a:r>
              <a:rPr lang="en-IN" sz="3200" b="1" u="sng" dirty="0"/>
              <a:t>BALLON SUBVALVULAR TRAPPING</a:t>
            </a:r>
            <a:br>
              <a:rPr lang="en-IN" sz="3200" b="1" u="sng" dirty="0"/>
            </a:br>
            <a:endParaRPr lang="en-IN" sz="3200" b="1" u="sng" dirty="0"/>
          </a:p>
        </p:txBody>
      </p:sp>
      <p:sp>
        <p:nvSpPr>
          <p:cNvPr id="3" name="Content Placeholder 2">
            <a:extLst>
              <a:ext uri="{FF2B5EF4-FFF2-40B4-BE49-F238E27FC236}">
                <a16:creationId xmlns:a16="http://schemas.microsoft.com/office/drawing/2014/main" id="{0D022D51-0B8A-4FCA-A5A6-5C335DF9A65C}"/>
              </a:ext>
            </a:extLst>
          </p:cNvPr>
          <p:cNvSpPr>
            <a:spLocks noGrp="1"/>
          </p:cNvSpPr>
          <p:nvPr>
            <p:ph idx="1"/>
          </p:nvPr>
        </p:nvSpPr>
        <p:spPr>
          <a:xfrm>
            <a:off x="1057656" y="1395510"/>
            <a:ext cx="10515600" cy="5097365"/>
          </a:xfrm>
        </p:spPr>
        <p:txBody>
          <a:bodyPr>
            <a:normAutofit lnSpcReduction="10000"/>
          </a:bodyPr>
          <a:lstStyle/>
          <a:p>
            <a:pPr>
              <a:lnSpc>
                <a:spcPct val="150000"/>
              </a:lnSpc>
            </a:pPr>
            <a:r>
              <a:rPr lang="en-US" sz="2400" dirty="0"/>
              <a:t>Gross indentation of the inflated distal balloon (</a:t>
            </a:r>
            <a:r>
              <a:rPr lang="en-US" sz="2400" b="1" dirty="0"/>
              <a:t>balloon compression sign</a:t>
            </a:r>
            <a:r>
              <a:rPr lang="en-US" sz="2400" dirty="0"/>
              <a:t>)</a:t>
            </a:r>
          </a:p>
          <a:p>
            <a:pPr>
              <a:lnSpc>
                <a:spcPct val="150000"/>
              </a:lnSpc>
            </a:pPr>
            <a:r>
              <a:rPr lang="en-US" sz="2400" dirty="0"/>
              <a:t>In cases of tight MS, valve crossing may be difficult even when the balloon is not inflated, the catheter is checked (or entrapped) at the mitral valve. This finding, which termed "</a:t>
            </a:r>
            <a:r>
              <a:rPr lang="en-US" sz="2400" b="1" dirty="0"/>
              <a:t>balloon impasse," </a:t>
            </a:r>
            <a:r>
              <a:rPr lang="en-US" sz="2400" dirty="0"/>
              <a:t>reflects resistance caused by severe obstructive subvalvular lesions </a:t>
            </a:r>
          </a:p>
          <a:p>
            <a:pPr>
              <a:lnSpc>
                <a:spcPct val="150000"/>
              </a:lnSpc>
            </a:pPr>
            <a:r>
              <a:rPr lang="en-US" sz="2400" dirty="0"/>
              <a:t>This indicates the severe subvalvular disease,  high-risk for creation of MR.</a:t>
            </a:r>
          </a:p>
          <a:p>
            <a:pPr>
              <a:lnSpc>
                <a:spcPct val="150000"/>
              </a:lnSpc>
            </a:pPr>
            <a:r>
              <a:rPr lang="en-US" sz="2400" b="1" dirty="0"/>
              <a:t>Cogwheel resistance</a:t>
            </a:r>
            <a:r>
              <a:rPr lang="en-US" sz="2400" dirty="0"/>
              <a:t> (Rarely) -while withdrawing the partially inflated balloon to anchor it at the mitral valve, cogwheel resistance may be encountered. This suggests the presence of subvalvular disease.</a:t>
            </a:r>
            <a:endParaRPr lang="en-IN" sz="2400" dirty="0"/>
          </a:p>
        </p:txBody>
      </p:sp>
    </p:spTree>
    <p:extLst>
      <p:ext uri="{BB962C8B-B14F-4D97-AF65-F5344CB8AC3E}">
        <p14:creationId xmlns:p14="http://schemas.microsoft.com/office/powerpoint/2010/main" val="1297078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0641D-1436-4876-B5AD-E86A6581D09D}"/>
              </a:ext>
            </a:extLst>
          </p:cNvPr>
          <p:cNvPicPr>
            <a:picLocks noChangeAspect="1"/>
          </p:cNvPicPr>
          <p:nvPr/>
        </p:nvPicPr>
        <p:blipFill>
          <a:blip r:embed="rId2"/>
          <a:stretch>
            <a:fillRect/>
          </a:stretch>
        </p:blipFill>
        <p:spPr>
          <a:xfrm>
            <a:off x="1111619" y="475884"/>
            <a:ext cx="10329863" cy="5906231"/>
          </a:xfrm>
          <a:prstGeom prst="rect">
            <a:avLst/>
          </a:prstGeom>
        </p:spPr>
      </p:pic>
    </p:spTree>
    <p:extLst>
      <p:ext uri="{BB962C8B-B14F-4D97-AF65-F5344CB8AC3E}">
        <p14:creationId xmlns:p14="http://schemas.microsoft.com/office/powerpoint/2010/main" val="2185459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90F9F-6CCA-4046-98A6-915A950600DB}"/>
              </a:ext>
            </a:extLst>
          </p:cNvPr>
          <p:cNvSpPr>
            <a:spLocks noGrp="1"/>
          </p:cNvSpPr>
          <p:nvPr>
            <p:ph idx="1"/>
          </p:nvPr>
        </p:nvSpPr>
        <p:spPr>
          <a:xfrm>
            <a:off x="1063669" y="673230"/>
            <a:ext cx="10515600" cy="5777673"/>
          </a:xfrm>
        </p:spPr>
        <p:txBody>
          <a:bodyPr>
            <a:normAutofit/>
          </a:bodyPr>
          <a:lstStyle/>
          <a:p>
            <a:pPr marL="0" indent="0">
              <a:buNone/>
            </a:pPr>
            <a:r>
              <a:rPr lang="en-US" b="1" dirty="0"/>
              <a:t>SAFE AND EFFECTIVE BALLOON DILATION</a:t>
            </a:r>
          </a:p>
          <a:p>
            <a:pPr>
              <a:lnSpc>
                <a:spcPct val="150000"/>
              </a:lnSpc>
            </a:pPr>
            <a:r>
              <a:rPr lang="en-US" sz="2400" dirty="0"/>
              <a:t>The purpose of stepwise dilation is to prevent the onset of severe MR and to achieve the largest maximum mitral orifice possible.</a:t>
            </a:r>
          </a:p>
          <a:p>
            <a:pPr marL="0" indent="0">
              <a:lnSpc>
                <a:spcPct val="150000"/>
              </a:lnSpc>
              <a:buNone/>
            </a:pPr>
            <a:r>
              <a:rPr lang="en-US" sz="2400" b="1" dirty="0"/>
              <a:t>Termination of the procedure</a:t>
            </a:r>
          </a:p>
          <a:p>
            <a:pPr>
              <a:lnSpc>
                <a:spcPct val="150000"/>
              </a:lnSpc>
            </a:pPr>
            <a:r>
              <a:rPr lang="en-US" sz="2400" dirty="0"/>
              <a:t>More than or equal to 50% improvement in valve area</a:t>
            </a:r>
          </a:p>
          <a:p>
            <a:pPr>
              <a:lnSpc>
                <a:spcPct val="150000"/>
              </a:lnSpc>
            </a:pPr>
            <a:r>
              <a:rPr lang="en-US" sz="2400" dirty="0"/>
              <a:t>Final MVA greater than 1.5 cm² or greater than 1cm²/m² BSA</a:t>
            </a:r>
          </a:p>
          <a:p>
            <a:pPr>
              <a:lnSpc>
                <a:spcPct val="150000"/>
              </a:lnSpc>
            </a:pPr>
            <a:r>
              <a:rPr lang="en-US" sz="2400" dirty="0"/>
              <a:t>Complete opening of at least one commissure</a:t>
            </a:r>
          </a:p>
          <a:p>
            <a:pPr>
              <a:lnSpc>
                <a:spcPct val="150000"/>
              </a:lnSpc>
            </a:pPr>
            <a:r>
              <a:rPr lang="en-US" sz="2400" dirty="0"/>
              <a:t>Appearance or increment of regurgitation more than 1/4 grades</a:t>
            </a:r>
            <a:endParaRPr lang="en-IN" sz="2400" dirty="0"/>
          </a:p>
        </p:txBody>
      </p:sp>
    </p:spTree>
    <p:extLst>
      <p:ext uri="{BB962C8B-B14F-4D97-AF65-F5344CB8AC3E}">
        <p14:creationId xmlns:p14="http://schemas.microsoft.com/office/powerpoint/2010/main" val="3027710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2E873-B33B-4248-BE53-74F978E9D33D}"/>
              </a:ext>
            </a:extLst>
          </p:cNvPr>
          <p:cNvSpPr>
            <a:spLocks noGrp="1"/>
          </p:cNvSpPr>
          <p:nvPr>
            <p:ph idx="1"/>
          </p:nvPr>
        </p:nvSpPr>
        <p:spPr>
          <a:xfrm>
            <a:off x="863251" y="389851"/>
            <a:ext cx="10735849" cy="6078298"/>
          </a:xfrm>
        </p:spPr>
        <p:txBody>
          <a:bodyPr>
            <a:normAutofit/>
          </a:bodyPr>
          <a:lstStyle/>
          <a:p>
            <a:pPr>
              <a:lnSpc>
                <a:spcPct val="150000"/>
              </a:lnSpc>
            </a:pPr>
            <a:r>
              <a:rPr lang="en-US" sz="2400" dirty="0"/>
              <a:t>Following successful dilatation -balloon re-slenderized by first reintroducing the guidewire and then the stretching tube. </a:t>
            </a:r>
          </a:p>
          <a:p>
            <a:pPr>
              <a:lnSpc>
                <a:spcPct val="150000"/>
              </a:lnSpc>
            </a:pPr>
            <a:r>
              <a:rPr lang="en-US" sz="2400" dirty="0"/>
              <a:t>It is useful </a:t>
            </a:r>
            <a:r>
              <a:rPr lang="en-US" sz="2400" b="1" dirty="0"/>
              <a:t>to leave the guidewire </a:t>
            </a:r>
            <a:r>
              <a:rPr lang="en-US" sz="2400" dirty="0"/>
              <a:t>across the atrial septal puncture in the LA </a:t>
            </a:r>
            <a:r>
              <a:rPr lang="en-US" sz="2400" b="1" dirty="0"/>
              <a:t>for 3 to 5 minutes </a:t>
            </a:r>
            <a:r>
              <a:rPr lang="en-US" sz="2400" dirty="0"/>
              <a:t>after completion of the procedure, while monitoring the systemic arterial pressure.</a:t>
            </a:r>
          </a:p>
          <a:p>
            <a:pPr>
              <a:lnSpc>
                <a:spcPct val="150000"/>
              </a:lnSpc>
            </a:pPr>
            <a:r>
              <a:rPr lang="en-US" sz="2400" dirty="0"/>
              <a:t>If a wire is left in place at the end of the procedure and the BP drops precipitously after a couple of minutes, with the wire in place, a small balloon catheter can be passed back across the puncture site and inflated to stabilize the patient while pericardiocentesis is performed and plans for further management are made</a:t>
            </a:r>
            <a:endParaRPr lang="en-IN" sz="2400" dirty="0"/>
          </a:p>
        </p:txBody>
      </p:sp>
    </p:spTree>
    <p:extLst>
      <p:ext uri="{BB962C8B-B14F-4D97-AF65-F5344CB8AC3E}">
        <p14:creationId xmlns:p14="http://schemas.microsoft.com/office/powerpoint/2010/main" val="13340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F8E5-BD7E-47AC-AEC9-02299433D059}"/>
              </a:ext>
            </a:extLst>
          </p:cNvPr>
          <p:cNvSpPr>
            <a:spLocks noGrp="1"/>
          </p:cNvSpPr>
          <p:nvPr>
            <p:ph type="title"/>
          </p:nvPr>
        </p:nvSpPr>
        <p:spPr>
          <a:xfrm>
            <a:off x="1188929" y="227339"/>
            <a:ext cx="3884112" cy="1325563"/>
          </a:xfrm>
        </p:spPr>
        <p:txBody>
          <a:bodyPr>
            <a:normAutofit/>
          </a:bodyPr>
          <a:lstStyle/>
          <a:p>
            <a:r>
              <a:rPr lang="en-IN" sz="3200" b="1" dirty="0"/>
              <a:t>COMPLICATIONS</a:t>
            </a:r>
          </a:p>
        </p:txBody>
      </p:sp>
      <p:sp>
        <p:nvSpPr>
          <p:cNvPr id="3" name="Content Placeholder 2">
            <a:extLst>
              <a:ext uri="{FF2B5EF4-FFF2-40B4-BE49-F238E27FC236}">
                <a16:creationId xmlns:a16="http://schemas.microsoft.com/office/drawing/2014/main" id="{DE446F84-AB76-4740-BB29-4392047753F9}"/>
              </a:ext>
            </a:extLst>
          </p:cNvPr>
          <p:cNvSpPr>
            <a:spLocks noGrp="1"/>
          </p:cNvSpPr>
          <p:nvPr>
            <p:ph idx="1"/>
          </p:nvPr>
        </p:nvSpPr>
        <p:spPr>
          <a:xfrm>
            <a:off x="1188929" y="1415440"/>
            <a:ext cx="10059444" cy="4885151"/>
          </a:xfrm>
        </p:spPr>
        <p:txBody>
          <a:bodyPr>
            <a:normAutofit/>
          </a:bodyPr>
          <a:lstStyle/>
          <a:p>
            <a:pPr marL="0" indent="0">
              <a:lnSpc>
                <a:spcPct val="150000"/>
              </a:lnSpc>
              <a:buNone/>
            </a:pPr>
            <a:r>
              <a:rPr lang="en-US" sz="2400" dirty="0"/>
              <a:t>• MR during PMV can occur because of following(from 2 to 9%)</a:t>
            </a:r>
          </a:p>
          <a:p>
            <a:pPr marL="457200" lvl="1" indent="0">
              <a:lnSpc>
                <a:spcPct val="150000"/>
              </a:lnSpc>
              <a:buNone/>
            </a:pPr>
            <a:r>
              <a:rPr lang="en-US" dirty="0"/>
              <a:t>Tearing or stretching of commissures</a:t>
            </a:r>
          </a:p>
          <a:p>
            <a:pPr marL="457200" lvl="1" indent="0">
              <a:lnSpc>
                <a:spcPct val="150000"/>
              </a:lnSpc>
              <a:buNone/>
            </a:pPr>
            <a:r>
              <a:rPr lang="en-US" dirty="0"/>
              <a:t>Failure of leaflet co-</a:t>
            </a:r>
            <a:r>
              <a:rPr lang="en-US" dirty="0" err="1"/>
              <a:t>aptation</a:t>
            </a:r>
            <a:endParaRPr lang="en-US" dirty="0"/>
          </a:p>
          <a:p>
            <a:pPr marL="457200" lvl="1" indent="0">
              <a:lnSpc>
                <a:spcPct val="150000"/>
              </a:lnSpc>
              <a:buNone/>
            </a:pPr>
            <a:r>
              <a:rPr lang="en-US" dirty="0"/>
              <a:t>Rupture of mitral leaflet</a:t>
            </a:r>
          </a:p>
          <a:p>
            <a:pPr marL="457200" lvl="1" indent="0">
              <a:lnSpc>
                <a:spcPct val="150000"/>
              </a:lnSpc>
              <a:buNone/>
            </a:pPr>
            <a:r>
              <a:rPr lang="en-US" dirty="0"/>
              <a:t>Rupture of chordae</a:t>
            </a:r>
          </a:p>
          <a:p>
            <a:pPr marL="457200" lvl="1" indent="0">
              <a:lnSpc>
                <a:spcPct val="150000"/>
              </a:lnSpc>
              <a:buNone/>
            </a:pPr>
            <a:r>
              <a:rPr lang="en-US" dirty="0"/>
              <a:t>Damage to papillary muscles </a:t>
            </a:r>
          </a:p>
          <a:p>
            <a:pPr>
              <a:lnSpc>
                <a:spcPct val="150000"/>
              </a:lnSpc>
            </a:pPr>
            <a:r>
              <a:rPr lang="en-US" sz="2400" dirty="0"/>
              <a:t>Same day surgical MVR 2-3% .</a:t>
            </a:r>
          </a:p>
          <a:p>
            <a:pPr>
              <a:lnSpc>
                <a:spcPct val="150000"/>
              </a:lnSpc>
            </a:pPr>
            <a:endParaRPr lang="en-IN" sz="2400" dirty="0"/>
          </a:p>
        </p:txBody>
      </p:sp>
    </p:spTree>
    <p:extLst>
      <p:ext uri="{BB962C8B-B14F-4D97-AF65-F5344CB8AC3E}">
        <p14:creationId xmlns:p14="http://schemas.microsoft.com/office/powerpoint/2010/main" val="3317437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85604-F1BE-4042-9E56-95FCE936A8B3}"/>
              </a:ext>
            </a:extLst>
          </p:cNvPr>
          <p:cNvSpPr>
            <a:spLocks noGrp="1"/>
          </p:cNvSpPr>
          <p:nvPr>
            <p:ph idx="1"/>
          </p:nvPr>
        </p:nvSpPr>
        <p:spPr>
          <a:xfrm>
            <a:off x="1147697" y="1111641"/>
            <a:ext cx="9896605" cy="4351338"/>
          </a:xfrm>
        </p:spPr>
        <p:txBody>
          <a:bodyPr>
            <a:normAutofit/>
          </a:bodyPr>
          <a:lstStyle/>
          <a:p>
            <a:pPr marL="0" indent="0">
              <a:lnSpc>
                <a:spcPct val="150000"/>
              </a:lnSpc>
              <a:buNone/>
            </a:pPr>
            <a:r>
              <a:rPr lang="en-US" sz="2400" dirty="0"/>
              <a:t>• Skilled hands --the failure rate of the procedure should be &lt;5%.</a:t>
            </a:r>
          </a:p>
          <a:p>
            <a:pPr marL="0" indent="0">
              <a:lnSpc>
                <a:spcPct val="150000"/>
              </a:lnSpc>
              <a:buNone/>
            </a:pPr>
            <a:r>
              <a:rPr lang="en-US" sz="2400" dirty="0"/>
              <a:t>• Failure - septal puncture, positioning the balloon catheter successfully across the MV</a:t>
            </a:r>
          </a:p>
          <a:p>
            <a:pPr marL="0" indent="0">
              <a:lnSpc>
                <a:spcPct val="150000"/>
              </a:lnSpc>
              <a:buNone/>
            </a:pPr>
            <a:r>
              <a:rPr lang="en-US" sz="2400" dirty="0"/>
              <a:t>• Mortality 0-3%</a:t>
            </a:r>
          </a:p>
          <a:p>
            <a:pPr marL="0" indent="0">
              <a:lnSpc>
                <a:spcPct val="150000"/>
              </a:lnSpc>
              <a:buNone/>
            </a:pPr>
            <a:r>
              <a:rPr lang="en-US" sz="2400" dirty="0"/>
              <a:t>• Hemopericardium 0.5-10%</a:t>
            </a:r>
          </a:p>
          <a:p>
            <a:pPr marL="0" indent="0">
              <a:lnSpc>
                <a:spcPct val="150000"/>
              </a:lnSpc>
              <a:buNone/>
            </a:pPr>
            <a:r>
              <a:rPr lang="en-US" sz="2400" dirty="0"/>
              <a:t>• Systemic embolization 0.5 to 5%</a:t>
            </a:r>
            <a:endParaRPr lang="en-IN" sz="2400" dirty="0"/>
          </a:p>
        </p:txBody>
      </p:sp>
    </p:spTree>
    <p:extLst>
      <p:ext uri="{BB962C8B-B14F-4D97-AF65-F5344CB8AC3E}">
        <p14:creationId xmlns:p14="http://schemas.microsoft.com/office/powerpoint/2010/main" val="295953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5479D-A5E8-4F21-8186-AD3B166621DA}"/>
              </a:ext>
            </a:extLst>
          </p:cNvPr>
          <p:cNvSpPr>
            <a:spLocks noGrp="1"/>
          </p:cNvSpPr>
          <p:nvPr>
            <p:ph idx="1"/>
          </p:nvPr>
        </p:nvSpPr>
        <p:spPr>
          <a:xfrm>
            <a:off x="1034141" y="862802"/>
            <a:ext cx="10591801" cy="5797296"/>
          </a:xfrm>
        </p:spPr>
        <p:txBody>
          <a:bodyPr>
            <a:normAutofit/>
          </a:bodyPr>
          <a:lstStyle/>
          <a:p>
            <a:pPr>
              <a:lnSpc>
                <a:spcPct val="150000"/>
              </a:lnSpc>
            </a:pPr>
            <a:r>
              <a:rPr lang="en-IN" sz="2400" dirty="0">
                <a:cs typeface="Aparajita" pitchFamily="34" charset="0"/>
              </a:rPr>
              <a:t>ASD after PMC - 10% to 90%, according to the technique used for its detection. These shunts are usually small and restrictive, with high-velocity flow</a:t>
            </a:r>
            <a:r>
              <a:rPr lang="en-IN" sz="2400" dirty="0"/>
              <a:t>. </a:t>
            </a:r>
          </a:p>
          <a:p>
            <a:pPr>
              <a:lnSpc>
                <a:spcPct val="150000"/>
              </a:lnSpc>
            </a:pPr>
            <a:r>
              <a:rPr lang="en-IN" sz="2400" dirty="0">
                <a:cs typeface="Aparajita" pitchFamily="34" charset="0"/>
              </a:rPr>
              <a:t>Factors predispose to develop left-to-right shunt post-PMV</a:t>
            </a:r>
          </a:p>
          <a:p>
            <a:pPr lvl="1">
              <a:lnSpc>
                <a:spcPct val="150000"/>
              </a:lnSpc>
            </a:pPr>
            <a:r>
              <a:rPr lang="en-IN" i="1" dirty="0">
                <a:cs typeface="Aparajita" pitchFamily="34" charset="0"/>
              </a:rPr>
              <a:t>Older age</a:t>
            </a:r>
          </a:p>
          <a:p>
            <a:pPr lvl="1">
              <a:lnSpc>
                <a:spcPct val="150000"/>
              </a:lnSpc>
            </a:pPr>
            <a:r>
              <a:rPr lang="en-IN" i="1" dirty="0">
                <a:cs typeface="Aparajita" pitchFamily="34" charset="0"/>
              </a:rPr>
              <a:t> fluoroscopic evidence of mitral valve calcification</a:t>
            </a:r>
          </a:p>
          <a:p>
            <a:pPr lvl="1">
              <a:lnSpc>
                <a:spcPct val="150000"/>
              </a:lnSpc>
            </a:pPr>
            <a:r>
              <a:rPr lang="en-IN" i="1" dirty="0">
                <a:cs typeface="Aparajita" pitchFamily="34" charset="0"/>
              </a:rPr>
              <a:t> higher echocardiographic score</a:t>
            </a:r>
          </a:p>
          <a:p>
            <a:pPr lvl="1">
              <a:lnSpc>
                <a:spcPct val="150000"/>
              </a:lnSpc>
            </a:pPr>
            <a:r>
              <a:rPr lang="en-IN" i="1" dirty="0">
                <a:cs typeface="Aparajita" pitchFamily="34" charset="0"/>
              </a:rPr>
              <a:t> pre-PMV lower cardiac output</a:t>
            </a:r>
          </a:p>
          <a:p>
            <a:pPr lvl="1">
              <a:lnSpc>
                <a:spcPct val="150000"/>
              </a:lnSpc>
            </a:pPr>
            <a:r>
              <a:rPr lang="en-IN" i="1" dirty="0">
                <a:cs typeface="Aparajita" pitchFamily="34" charset="0"/>
              </a:rPr>
              <a:t> higher pre-PMV NYHA functional class</a:t>
            </a:r>
          </a:p>
          <a:p>
            <a:endParaRPr lang="en-IN" sz="2400" dirty="0"/>
          </a:p>
        </p:txBody>
      </p:sp>
    </p:spTree>
    <p:extLst>
      <p:ext uri="{BB962C8B-B14F-4D97-AF65-F5344CB8AC3E}">
        <p14:creationId xmlns:p14="http://schemas.microsoft.com/office/powerpoint/2010/main" val="404529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6C44-F70E-4CB5-B8AC-6E5398AF7649}"/>
              </a:ext>
            </a:extLst>
          </p:cNvPr>
          <p:cNvSpPr>
            <a:spLocks noGrp="1"/>
          </p:cNvSpPr>
          <p:nvPr>
            <p:ph type="title"/>
          </p:nvPr>
        </p:nvSpPr>
        <p:spPr>
          <a:xfrm>
            <a:off x="999565" y="573228"/>
            <a:ext cx="7241088" cy="1325563"/>
          </a:xfrm>
        </p:spPr>
        <p:txBody>
          <a:bodyPr>
            <a:normAutofit/>
          </a:bodyPr>
          <a:lstStyle/>
          <a:p>
            <a:r>
              <a:rPr lang="en-IN" sz="3200" b="1" dirty="0"/>
              <a:t>PRECAUTIONS TO AVOID COMPLICATIONS</a:t>
            </a:r>
          </a:p>
        </p:txBody>
      </p:sp>
      <p:sp>
        <p:nvSpPr>
          <p:cNvPr id="3" name="Content Placeholder 2">
            <a:extLst>
              <a:ext uri="{FF2B5EF4-FFF2-40B4-BE49-F238E27FC236}">
                <a16:creationId xmlns:a16="http://schemas.microsoft.com/office/drawing/2014/main" id="{9D8B86DE-6DFF-4CDA-9B36-5CB3AD8D9E35}"/>
              </a:ext>
            </a:extLst>
          </p:cNvPr>
          <p:cNvSpPr>
            <a:spLocks noGrp="1"/>
          </p:cNvSpPr>
          <p:nvPr>
            <p:ph idx="1"/>
          </p:nvPr>
        </p:nvSpPr>
        <p:spPr>
          <a:xfrm>
            <a:off x="999565" y="1970509"/>
            <a:ext cx="10515600" cy="3706976"/>
          </a:xfrm>
        </p:spPr>
        <p:txBody>
          <a:bodyPr>
            <a:noAutofit/>
          </a:bodyPr>
          <a:lstStyle/>
          <a:p>
            <a:pPr marL="0" indent="0">
              <a:lnSpc>
                <a:spcPct val="150000"/>
              </a:lnSpc>
              <a:buNone/>
            </a:pPr>
            <a:r>
              <a:rPr lang="en-US" sz="2400" dirty="0"/>
              <a:t>• Careful clinical evaluation and echo prior to PMV (r/o acute rheumatic activity, IE)</a:t>
            </a:r>
          </a:p>
          <a:p>
            <a:pPr marL="0" indent="0">
              <a:lnSpc>
                <a:spcPct val="150000"/>
              </a:lnSpc>
              <a:buNone/>
            </a:pPr>
            <a:r>
              <a:rPr lang="en-US" sz="2400" dirty="0"/>
              <a:t>• Appropriate size selection and preparation of balloon</a:t>
            </a:r>
          </a:p>
          <a:p>
            <a:pPr marL="0" indent="0">
              <a:lnSpc>
                <a:spcPct val="150000"/>
              </a:lnSpc>
              <a:buNone/>
            </a:pPr>
            <a:r>
              <a:rPr lang="en-US" sz="2400" dirty="0"/>
              <a:t>• Be sure that balloon catheter is free in LV cavity after MV has been closed. </a:t>
            </a:r>
          </a:p>
          <a:p>
            <a:pPr>
              <a:lnSpc>
                <a:spcPct val="150000"/>
              </a:lnSpc>
            </a:pPr>
            <a:r>
              <a:rPr lang="en-US" sz="2400" dirty="0"/>
              <a:t>If balloon is having angulated course during its LV entry and appearing as entangled within chordae tendineae, balloon is withdrawn and then the balloon is passed again.</a:t>
            </a:r>
          </a:p>
        </p:txBody>
      </p:sp>
    </p:spTree>
    <p:extLst>
      <p:ext uri="{BB962C8B-B14F-4D97-AF65-F5344CB8AC3E}">
        <p14:creationId xmlns:p14="http://schemas.microsoft.com/office/powerpoint/2010/main" val="512759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3AF08-8B92-4ECE-89CF-675D85F4AA43}"/>
              </a:ext>
            </a:extLst>
          </p:cNvPr>
          <p:cNvSpPr>
            <a:spLocks noGrp="1"/>
          </p:cNvSpPr>
          <p:nvPr>
            <p:ph idx="1"/>
          </p:nvPr>
        </p:nvSpPr>
        <p:spPr>
          <a:xfrm>
            <a:off x="1035424" y="1253331"/>
            <a:ext cx="10515600" cy="5111610"/>
          </a:xfrm>
        </p:spPr>
        <p:txBody>
          <a:bodyPr>
            <a:normAutofit/>
          </a:bodyPr>
          <a:lstStyle/>
          <a:p>
            <a:pPr marL="0" indent="0">
              <a:lnSpc>
                <a:spcPct val="150000"/>
              </a:lnSpc>
              <a:buNone/>
            </a:pPr>
            <a:r>
              <a:rPr lang="en-US" sz="2400" dirty="0"/>
              <a:t>• Recognizing “Impasse” sign indicative of severe subvalvular disease</a:t>
            </a:r>
          </a:p>
          <a:p>
            <a:pPr marL="0" indent="0">
              <a:lnSpc>
                <a:spcPct val="150000"/>
              </a:lnSpc>
              <a:buNone/>
            </a:pPr>
            <a:r>
              <a:rPr lang="en-US" sz="2400" dirty="0"/>
              <a:t>• Careful positioning of balloon which must move freely along the long axis of the LV cavity prior to inflation</a:t>
            </a:r>
          </a:p>
          <a:p>
            <a:pPr marL="0" indent="0">
              <a:lnSpc>
                <a:spcPct val="150000"/>
              </a:lnSpc>
              <a:buNone/>
            </a:pPr>
            <a:r>
              <a:rPr lang="en-US" sz="2400" dirty="0"/>
              <a:t>• Procedure related thromboembolism (a missed intracardiac thrombus or vegetation or valve tissue or a newly formed thrombus/air) leading to stroke is another complication</a:t>
            </a:r>
            <a:endParaRPr lang="en-IN" sz="2400" dirty="0"/>
          </a:p>
          <a:p>
            <a:pPr marL="0" indent="0">
              <a:buNone/>
            </a:pPr>
            <a:endParaRPr lang="en-IN" sz="2400" dirty="0"/>
          </a:p>
        </p:txBody>
      </p:sp>
    </p:spTree>
    <p:extLst>
      <p:ext uri="{BB962C8B-B14F-4D97-AF65-F5344CB8AC3E}">
        <p14:creationId xmlns:p14="http://schemas.microsoft.com/office/powerpoint/2010/main" val="1020101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BA6-8ED3-46A3-9D80-0F4608F7BD45}"/>
              </a:ext>
            </a:extLst>
          </p:cNvPr>
          <p:cNvSpPr>
            <a:spLocks noGrp="1"/>
          </p:cNvSpPr>
          <p:nvPr>
            <p:ph type="title"/>
          </p:nvPr>
        </p:nvSpPr>
        <p:spPr>
          <a:xfrm>
            <a:off x="1076194" y="144647"/>
            <a:ext cx="4594412" cy="1325563"/>
          </a:xfrm>
        </p:spPr>
        <p:txBody>
          <a:bodyPr>
            <a:normAutofit/>
          </a:bodyPr>
          <a:lstStyle/>
          <a:p>
            <a:r>
              <a:rPr lang="en-IN" sz="3200" b="1" dirty="0"/>
              <a:t>PBMV During Pregnancy</a:t>
            </a:r>
          </a:p>
        </p:txBody>
      </p:sp>
      <p:sp>
        <p:nvSpPr>
          <p:cNvPr id="3" name="Content Placeholder 2">
            <a:extLst>
              <a:ext uri="{FF2B5EF4-FFF2-40B4-BE49-F238E27FC236}">
                <a16:creationId xmlns:a16="http://schemas.microsoft.com/office/drawing/2014/main" id="{F97FBF7B-06F9-41F5-B156-C0CAD957019F}"/>
              </a:ext>
            </a:extLst>
          </p:cNvPr>
          <p:cNvSpPr>
            <a:spLocks noGrp="1"/>
          </p:cNvSpPr>
          <p:nvPr>
            <p:ph idx="1"/>
          </p:nvPr>
        </p:nvSpPr>
        <p:spPr>
          <a:xfrm>
            <a:off x="1076194" y="1369757"/>
            <a:ext cx="10672482" cy="5148170"/>
          </a:xfrm>
        </p:spPr>
        <p:txBody>
          <a:bodyPr>
            <a:normAutofit lnSpcReduction="10000"/>
          </a:bodyPr>
          <a:lstStyle/>
          <a:p>
            <a:pPr>
              <a:lnSpc>
                <a:spcPct val="150000"/>
              </a:lnSpc>
            </a:pPr>
            <a:r>
              <a:rPr lang="en-US" sz="2400" dirty="0"/>
              <a:t>Inoue balloon is preferred technique -shorter procedure time and low radiation exposure</a:t>
            </a:r>
          </a:p>
          <a:p>
            <a:pPr marL="0" indent="0">
              <a:lnSpc>
                <a:spcPct val="150000"/>
              </a:lnSpc>
              <a:buNone/>
            </a:pPr>
            <a:r>
              <a:rPr lang="en-US" sz="2400" dirty="0"/>
              <a:t>• External shielding during procedure</a:t>
            </a:r>
          </a:p>
          <a:p>
            <a:pPr marL="0" indent="0">
              <a:lnSpc>
                <a:spcPct val="150000"/>
              </a:lnSpc>
              <a:buNone/>
            </a:pPr>
            <a:r>
              <a:rPr lang="en-US" sz="2400" dirty="0"/>
              <a:t>• Saving fluoroscopic images and avoiding high dose cineradiography</a:t>
            </a:r>
          </a:p>
          <a:p>
            <a:pPr marL="0" indent="0">
              <a:lnSpc>
                <a:spcPct val="150000"/>
              </a:lnSpc>
              <a:buNone/>
            </a:pPr>
            <a:r>
              <a:rPr lang="en-US" sz="2400" dirty="0"/>
              <a:t>• Reducing the frame rate of fluoroscopy (e.g. 15 frames/sec or lower).</a:t>
            </a:r>
          </a:p>
          <a:p>
            <a:pPr marL="0" indent="0">
              <a:lnSpc>
                <a:spcPct val="150000"/>
              </a:lnSpc>
              <a:buNone/>
            </a:pPr>
            <a:r>
              <a:rPr lang="en-US" sz="2400" dirty="0"/>
              <a:t>• Experienced operators are preferred</a:t>
            </a:r>
          </a:p>
          <a:p>
            <a:pPr marL="0" indent="0">
              <a:lnSpc>
                <a:spcPct val="150000"/>
              </a:lnSpc>
              <a:buNone/>
            </a:pPr>
            <a:r>
              <a:rPr lang="en-US" sz="2400" dirty="0"/>
              <a:t>• Keep the intensifier as close as possible to the patient</a:t>
            </a:r>
          </a:p>
          <a:p>
            <a:pPr marL="0" indent="0">
              <a:lnSpc>
                <a:spcPct val="150000"/>
              </a:lnSpc>
              <a:buNone/>
            </a:pPr>
            <a:r>
              <a:rPr lang="en-US" sz="2400" dirty="0"/>
              <a:t>• Avoid angulated projections—AP projection is preferred</a:t>
            </a:r>
            <a:endParaRPr lang="en-IN" sz="2400" dirty="0"/>
          </a:p>
        </p:txBody>
      </p:sp>
    </p:spTree>
    <p:extLst>
      <p:ext uri="{BB962C8B-B14F-4D97-AF65-F5344CB8AC3E}">
        <p14:creationId xmlns:p14="http://schemas.microsoft.com/office/powerpoint/2010/main" val="209575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86971-B543-4446-B561-38603CACDB8A}"/>
              </a:ext>
            </a:extLst>
          </p:cNvPr>
          <p:cNvSpPr>
            <a:spLocks noGrp="1"/>
          </p:cNvSpPr>
          <p:nvPr>
            <p:ph idx="1"/>
          </p:nvPr>
        </p:nvSpPr>
        <p:spPr>
          <a:xfrm>
            <a:off x="858774" y="890140"/>
            <a:ext cx="10474452" cy="5077720"/>
          </a:xfrm>
        </p:spPr>
        <p:txBody>
          <a:bodyPr>
            <a:normAutofit/>
          </a:bodyPr>
          <a:lstStyle/>
          <a:p>
            <a:pPr>
              <a:lnSpc>
                <a:spcPct val="150000"/>
              </a:lnSpc>
            </a:pPr>
            <a:r>
              <a:rPr lang="en-US" sz="2400" dirty="0"/>
              <a:t>The interval between the initial episode of ARF and clinical evidence of MV obstruction is variable-  few years --- &gt; 20 years.</a:t>
            </a:r>
          </a:p>
          <a:p>
            <a:pPr>
              <a:lnSpc>
                <a:spcPct val="150000"/>
              </a:lnSpc>
            </a:pPr>
            <a:r>
              <a:rPr lang="en-US" sz="2400" b="1" dirty="0"/>
              <a:t>Temperate zones </a:t>
            </a:r>
            <a:r>
              <a:rPr lang="en-US" sz="2400" dirty="0"/>
              <a:t>- ARF - asymptomatic period </a:t>
            </a:r>
            <a:r>
              <a:rPr lang="en-US" sz="2400" b="1" dirty="0"/>
              <a:t>of 15 to 20 yr.</a:t>
            </a:r>
          </a:p>
          <a:p>
            <a:pPr>
              <a:lnSpc>
                <a:spcPct val="150000"/>
              </a:lnSpc>
            </a:pPr>
            <a:r>
              <a:rPr lang="en-US" sz="2400" dirty="0"/>
              <a:t>Rheumatic Carditis results in characteristic changes like thickening at the leaflet edges, fusion of the commissures, and chordal shortening and fusion.</a:t>
            </a:r>
          </a:p>
          <a:p>
            <a:pPr>
              <a:lnSpc>
                <a:spcPct val="150000"/>
              </a:lnSpc>
            </a:pPr>
            <a:r>
              <a:rPr lang="en-US" sz="2400" dirty="0"/>
              <a:t>This diastolic doming is most evident in the motion of the AML and less prominent as the leaflets become more fibrotic and calcified</a:t>
            </a:r>
            <a:endParaRPr lang="en-IN" sz="2400" dirty="0"/>
          </a:p>
        </p:txBody>
      </p:sp>
    </p:spTree>
    <p:extLst>
      <p:ext uri="{BB962C8B-B14F-4D97-AF65-F5344CB8AC3E}">
        <p14:creationId xmlns:p14="http://schemas.microsoft.com/office/powerpoint/2010/main" val="2070003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659635-55D2-44F1-AA30-E0F3072D7015}"/>
              </a:ext>
            </a:extLst>
          </p:cNvPr>
          <p:cNvSpPr>
            <a:spLocks noGrp="1"/>
          </p:cNvSpPr>
          <p:nvPr>
            <p:ph idx="1"/>
          </p:nvPr>
        </p:nvSpPr>
        <p:spPr>
          <a:xfrm>
            <a:off x="1051142" y="680028"/>
            <a:ext cx="10515600" cy="5497943"/>
          </a:xfrm>
        </p:spPr>
        <p:txBody>
          <a:bodyPr>
            <a:normAutofit/>
          </a:bodyPr>
          <a:lstStyle/>
          <a:p>
            <a:pPr>
              <a:lnSpc>
                <a:spcPct val="150000"/>
              </a:lnSpc>
            </a:pPr>
            <a:r>
              <a:rPr lang="en-US" sz="2400" dirty="0"/>
              <a:t>Procedure avoided until organogenesis is complete (5 months after conception) unless the patient is severely symptomatic and refractory to OMT.</a:t>
            </a:r>
          </a:p>
          <a:p>
            <a:pPr>
              <a:lnSpc>
                <a:spcPct val="150000"/>
              </a:lnSpc>
            </a:pPr>
            <a:r>
              <a:rPr lang="en-US" sz="2400" dirty="0"/>
              <a:t>If emergency PMV becomes unavoidable during early months of pregnancy- target of radiation doses &gt; 50 </a:t>
            </a:r>
            <a:r>
              <a:rPr lang="en-US" sz="2400" dirty="0" err="1"/>
              <a:t>mGy</a:t>
            </a:r>
            <a:r>
              <a:rPr lang="en-US" sz="2400" dirty="0"/>
              <a:t> associated with congenital malformation and growth retardation</a:t>
            </a:r>
          </a:p>
          <a:p>
            <a:pPr>
              <a:lnSpc>
                <a:spcPct val="150000"/>
              </a:lnSpc>
            </a:pPr>
            <a:r>
              <a:rPr lang="en-US" sz="2400" dirty="0"/>
              <a:t>Doses &gt;100 </a:t>
            </a:r>
            <a:r>
              <a:rPr lang="en-US" sz="2400" dirty="0" err="1"/>
              <a:t>mGy</a:t>
            </a:r>
            <a:r>
              <a:rPr lang="en-US" sz="2400" dirty="0"/>
              <a:t> termination of pregnancy considered on the basis of exposure.</a:t>
            </a:r>
          </a:p>
          <a:p>
            <a:pPr>
              <a:lnSpc>
                <a:spcPct val="150000"/>
              </a:lnSpc>
            </a:pPr>
            <a:r>
              <a:rPr lang="en-US" sz="2400" dirty="0"/>
              <a:t>Should strictly follow the as low as reasonable achievable principle so as to limit radiation exposure to mother and fetus.</a:t>
            </a:r>
            <a:endParaRPr lang="en-IN" sz="2400" dirty="0"/>
          </a:p>
        </p:txBody>
      </p:sp>
    </p:spTree>
    <p:extLst>
      <p:ext uri="{BB962C8B-B14F-4D97-AF65-F5344CB8AC3E}">
        <p14:creationId xmlns:p14="http://schemas.microsoft.com/office/powerpoint/2010/main" val="3393255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4" y="453651"/>
            <a:ext cx="7886700" cy="1325563"/>
          </a:xfrm>
        </p:spPr>
        <p:txBody>
          <a:bodyPr>
            <a:normAutofit/>
          </a:bodyPr>
          <a:lstStyle/>
          <a:p>
            <a:r>
              <a:rPr lang="en-IN" sz="3200" b="1" dirty="0">
                <a:cs typeface="Aparajita" pitchFamily="34" charset="0"/>
              </a:rPr>
              <a:t>DOUBLE-BALLOON TECHNIQUE</a:t>
            </a:r>
          </a:p>
        </p:txBody>
      </p:sp>
      <p:sp>
        <p:nvSpPr>
          <p:cNvPr id="3" name="Content Placeholder 2"/>
          <p:cNvSpPr>
            <a:spLocks noGrp="1"/>
          </p:cNvSpPr>
          <p:nvPr>
            <p:ph idx="1"/>
          </p:nvPr>
        </p:nvSpPr>
        <p:spPr>
          <a:xfrm>
            <a:off x="1360714" y="2155068"/>
            <a:ext cx="9470571" cy="4131432"/>
          </a:xfrm>
        </p:spPr>
        <p:txBody>
          <a:bodyPr>
            <a:normAutofit/>
          </a:bodyPr>
          <a:lstStyle/>
          <a:p>
            <a:pPr>
              <a:lnSpc>
                <a:spcPct val="150000"/>
              </a:lnSpc>
            </a:pPr>
            <a:r>
              <a:rPr lang="en-IN" sz="2400" dirty="0">
                <a:cs typeface="Aparajita" panose="02020603050405020304" pitchFamily="18" charset="0"/>
              </a:rPr>
              <a:t>Two 0.0038-inch (260-cm) exchange wires are placed across the mitral valve into the apex of the left ventricle or less frequently into the ascending aorta.</a:t>
            </a:r>
          </a:p>
          <a:p>
            <a:pPr>
              <a:lnSpc>
                <a:spcPct val="150000"/>
              </a:lnSpc>
            </a:pPr>
            <a:r>
              <a:rPr lang="en-IN" sz="2400" dirty="0">
                <a:cs typeface="Aparajita" panose="02020603050405020304" pitchFamily="18" charset="0"/>
              </a:rPr>
              <a:t>Two balloon-dilating catheters are chosen according to the patient’s body surface area.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767443" y="179065"/>
            <a:ext cx="9884695" cy="6270721"/>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268" y="1256803"/>
            <a:ext cx="10352047" cy="4670468"/>
          </a:xfrm>
        </p:spPr>
        <p:txBody>
          <a:bodyPr>
            <a:normAutofit/>
          </a:bodyPr>
          <a:lstStyle/>
          <a:p>
            <a:pPr>
              <a:lnSpc>
                <a:spcPct val="150000"/>
              </a:lnSpc>
            </a:pPr>
            <a:r>
              <a:rPr lang="en-IN" sz="2400" dirty="0">
                <a:cs typeface="Aparajita" pitchFamily="34" charset="0"/>
              </a:rPr>
              <a:t>The balloon valvotomy catheters positioned across the mitral valve parallel to the longitudinal axis of the left ventricle.</a:t>
            </a:r>
          </a:p>
          <a:p>
            <a:pPr>
              <a:lnSpc>
                <a:spcPct val="150000"/>
              </a:lnSpc>
            </a:pPr>
            <a:r>
              <a:rPr lang="en-IN" sz="2400" dirty="0">
                <a:cs typeface="Aparajita" pitchFamily="34" charset="0"/>
              </a:rPr>
              <a:t> The balloon valvotomy catheters then inflated by hand until the indentation produced by the stenotic mitral valve is no longer seen.</a:t>
            </a:r>
          </a:p>
          <a:p>
            <a:pPr>
              <a:lnSpc>
                <a:spcPct val="150000"/>
              </a:lnSpc>
            </a:pPr>
            <a:r>
              <a:rPr lang="en-IN" sz="2400" dirty="0">
                <a:cs typeface="Aparajita" pitchFamily="34" charset="0"/>
              </a:rPr>
              <a:t> Generally one, but occasionally two or three, inflations are performed. After complete deflation, the balloons are removed sequentially</a:t>
            </a:r>
            <a:r>
              <a:rPr lang="en-IN" sz="2400"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C921C2-F5E0-40F8-AE5E-8008C9C407AA}"/>
              </a:ext>
            </a:extLst>
          </p:cNvPr>
          <p:cNvPicPr>
            <a:picLocks noChangeAspect="1"/>
          </p:cNvPicPr>
          <p:nvPr/>
        </p:nvPicPr>
        <p:blipFill>
          <a:blip r:embed="rId2"/>
          <a:stretch>
            <a:fillRect/>
          </a:stretch>
        </p:blipFill>
        <p:spPr>
          <a:xfrm>
            <a:off x="2458129" y="746775"/>
            <a:ext cx="7275739" cy="5364450"/>
          </a:xfrm>
          <a:prstGeom prst="rect">
            <a:avLst/>
          </a:prstGeom>
          <a:ln w="28575">
            <a:solidFill>
              <a:schemeClr val="tx1"/>
            </a:solidFill>
          </a:ln>
        </p:spPr>
      </p:pic>
      <p:pic>
        <p:nvPicPr>
          <p:cNvPr id="3" name="Picture 2">
            <a:extLst>
              <a:ext uri="{FF2B5EF4-FFF2-40B4-BE49-F238E27FC236}">
                <a16:creationId xmlns:a16="http://schemas.microsoft.com/office/drawing/2014/main" id="{AC165B84-3D1E-4A80-8087-5A507480C2B0}"/>
              </a:ext>
            </a:extLst>
          </p:cNvPr>
          <p:cNvPicPr>
            <a:picLocks noChangeAspect="1"/>
          </p:cNvPicPr>
          <p:nvPr/>
        </p:nvPicPr>
        <p:blipFill>
          <a:blip r:embed="rId3"/>
          <a:stretch>
            <a:fillRect/>
          </a:stretch>
        </p:blipFill>
        <p:spPr>
          <a:xfrm>
            <a:off x="6095998" y="3428999"/>
            <a:ext cx="3505202" cy="245979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365127"/>
            <a:ext cx="10515600" cy="1325563"/>
          </a:xfrm>
        </p:spPr>
        <p:txBody>
          <a:bodyPr>
            <a:normAutofit/>
          </a:bodyPr>
          <a:lstStyle/>
          <a:p>
            <a:r>
              <a:rPr lang="en-US" sz="3200" dirty="0">
                <a:cs typeface="Aparajita" pitchFamily="34" charset="0"/>
              </a:rPr>
              <a:t>Monorail modification of DB technique </a:t>
            </a:r>
            <a:endParaRPr lang="en-IN" sz="3200" dirty="0">
              <a:cs typeface="Aparajita" pitchFamily="34" charset="0"/>
            </a:endParaRPr>
          </a:p>
        </p:txBody>
      </p:sp>
      <p:sp>
        <p:nvSpPr>
          <p:cNvPr id="3" name="Content Placeholder 2"/>
          <p:cNvSpPr>
            <a:spLocks noGrp="1"/>
          </p:cNvSpPr>
          <p:nvPr>
            <p:ph idx="1"/>
          </p:nvPr>
        </p:nvSpPr>
        <p:spPr>
          <a:xfrm>
            <a:off x="1255363" y="1690691"/>
            <a:ext cx="10151390" cy="4802182"/>
          </a:xfrm>
        </p:spPr>
        <p:txBody>
          <a:bodyPr>
            <a:normAutofit/>
          </a:bodyPr>
          <a:lstStyle/>
          <a:p>
            <a:pPr>
              <a:lnSpc>
                <a:spcPct val="150000"/>
              </a:lnSpc>
            </a:pPr>
            <a:r>
              <a:rPr lang="en-IN" sz="2400" dirty="0">
                <a:cs typeface="Aparajita" pitchFamily="34" charset="0"/>
              </a:rPr>
              <a:t>An adaptation of the double-balloon technique uses a monorail approach to deliver two balloons across the mitral valve over a single </a:t>
            </a:r>
            <a:r>
              <a:rPr lang="en-IN" sz="2400" dirty="0" err="1">
                <a:cs typeface="Aparajita" pitchFamily="34" charset="0"/>
              </a:rPr>
              <a:t>guidewire</a:t>
            </a:r>
            <a:r>
              <a:rPr lang="en-IN" sz="2400" dirty="0">
                <a:cs typeface="Aparajita" pitchFamily="34" charset="0"/>
              </a:rPr>
              <a:t>.</a:t>
            </a:r>
          </a:p>
          <a:p>
            <a:pPr>
              <a:lnSpc>
                <a:spcPct val="150000"/>
              </a:lnSpc>
            </a:pPr>
            <a:r>
              <a:rPr lang="en-IN" sz="2400" dirty="0">
                <a:cs typeface="Aparajita" pitchFamily="34" charset="0"/>
              </a:rPr>
              <a:t> The first balloon with a short monorail segment  passed over the wire across the mitral valve, followed by a second conventional balloon  then passed over the wire until it is parallel with the first balloon. </a:t>
            </a:r>
          </a:p>
          <a:p>
            <a:pPr>
              <a:lnSpc>
                <a:spcPct val="150000"/>
              </a:lnSpc>
            </a:pPr>
            <a:r>
              <a:rPr lang="en-IN" sz="2400" dirty="0">
                <a:cs typeface="Aparajita" pitchFamily="34" charset="0"/>
              </a:rPr>
              <a:t>There are no substantial differences in the mechanism of delivery of force by two balloons using this approach compared with conventional double-wire, double-balloon technique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AE53-13F6-4911-93D9-E002999F261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23571B-11DB-4A89-B4C7-CFAA0DA5777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49C8A201-D6E5-49AE-955D-FDC52743562A}"/>
              </a:ext>
            </a:extLst>
          </p:cNvPr>
          <p:cNvPicPr>
            <a:picLocks noChangeAspect="1"/>
          </p:cNvPicPr>
          <p:nvPr/>
        </p:nvPicPr>
        <p:blipFill>
          <a:blip r:embed="rId2"/>
          <a:stretch>
            <a:fillRect/>
          </a:stretch>
        </p:blipFill>
        <p:spPr>
          <a:xfrm>
            <a:off x="838200" y="310666"/>
            <a:ext cx="10515600" cy="6236668"/>
          </a:xfrm>
          <a:prstGeom prst="rect">
            <a:avLst/>
          </a:prstGeom>
        </p:spPr>
      </p:pic>
    </p:spTree>
    <p:extLst>
      <p:ext uri="{BB962C8B-B14F-4D97-AF65-F5344CB8AC3E}">
        <p14:creationId xmlns:p14="http://schemas.microsoft.com/office/powerpoint/2010/main" val="2501591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597" y="556613"/>
            <a:ext cx="6103590" cy="1237881"/>
          </a:xfrm>
        </p:spPr>
        <p:txBody>
          <a:bodyPr>
            <a:normAutofit/>
          </a:bodyPr>
          <a:lstStyle/>
          <a:p>
            <a:r>
              <a:rPr lang="en-IN" sz="3200" b="1" dirty="0"/>
              <a:t>METALLIC  COMMISSUROTOMY</a:t>
            </a:r>
          </a:p>
        </p:txBody>
      </p:sp>
      <p:sp>
        <p:nvSpPr>
          <p:cNvPr id="3" name="Content Placeholder 2"/>
          <p:cNvSpPr>
            <a:spLocks noGrp="1"/>
          </p:cNvSpPr>
          <p:nvPr>
            <p:ph idx="1"/>
          </p:nvPr>
        </p:nvSpPr>
        <p:spPr>
          <a:xfrm>
            <a:off x="1327597" y="1794494"/>
            <a:ext cx="10058562" cy="4351338"/>
          </a:xfrm>
        </p:spPr>
        <p:txBody>
          <a:bodyPr>
            <a:normAutofit/>
          </a:bodyPr>
          <a:lstStyle/>
          <a:p>
            <a:pPr>
              <a:lnSpc>
                <a:spcPct val="150000"/>
              </a:lnSpc>
            </a:pPr>
            <a:r>
              <a:rPr lang="en-IN" sz="2400" dirty="0">
                <a:cs typeface="Aparajita" pitchFamily="34" charset="0"/>
              </a:rPr>
              <a:t>During the late 1990s, </a:t>
            </a:r>
            <a:r>
              <a:rPr lang="en-IN" sz="2400" dirty="0" err="1">
                <a:cs typeface="Aparajita" pitchFamily="34" charset="0"/>
              </a:rPr>
              <a:t>Cribier</a:t>
            </a:r>
            <a:r>
              <a:rPr lang="en-IN" sz="2400" dirty="0">
                <a:cs typeface="Aparajita" pitchFamily="34" charset="0"/>
              </a:rPr>
              <a:t> and colleagues introduced the metallic commissurotomy, using device similar to the Tubb dilator used during closed commissurotomy.</a:t>
            </a:r>
          </a:p>
          <a:p>
            <a:pPr>
              <a:lnSpc>
                <a:spcPct val="150000"/>
              </a:lnSpc>
            </a:pPr>
            <a:r>
              <a:rPr lang="en-IN" sz="2400" dirty="0">
                <a:cs typeface="Aparajita" pitchFamily="34" charset="0"/>
              </a:rPr>
              <a:t>Efficacy similar to that of balloon commissurotomy</a:t>
            </a:r>
          </a:p>
          <a:p>
            <a:pPr>
              <a:lnSpc>
                <a:spcPct val="150000"/>
              </a:lnSpc>
            </a:pPr>
            <a:r>
              <a:rPr lang="en-IN" sz="2400" dirty="0">
                <a:cs typeface="Aparajita" pitchFamily="34" charset="0"/>
              </a:rPr>
              <a:t>Risk of hemopericardium seems higher -presence of a stiff guidewire in the left ventricle.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181" y="1074707"/>
            <a:ext cx="9983244" cy="5340251"/>
          </a:xfrm>
        </p:spPr>
        <p:txBody>
          <a:bodyPr>
            <a:normAutofit/>
          </a:bodyPr>
          <a:lstStyle/>
          <a:p>
            <a:pPr>
              <a:lnSpc>
                <a:spcPct val="150000"/>
              </a:lnSpc>
            </a:pPr>
            <a:r>
              <a:rPr lang="en-IN" sz="2400" dirty="0">
                <a:cs typeface="Aparajita" pitchFamily="34" charset="0"/>
              </a:rPr>
              <a:t>The device consists of a detachable metallic cylinder with two articulated bars screwed onto the distal end of a disposable catheter, on which the proximal end is connected to activating pliers.</a:t>
            </a:r>
          </a:p>
          <a:p>
            <a:pPr>
              <a:lnSpc>
                <a:spcPct val="150000"/>
              </a:lnSpc>
            </a:pPr>
            <a:r>
              <a:rPr lang="en-IN" sz="2400" dirty="0">
                <a:cs typeface="Aparajita" pitchFamily="34" charset="0"/>
              </a:rPr>
              <a:t>Squeezing the pliers opens the bars up to a maximum of 40 mm. </a:t>
            </a:r>
          </a:p>
          <a:p>
            <a:pPr>
              <a:lnSpc>
                <a:spcPct val="150000"/>
              </a:lnSpc>
            </a:pPr>
            <a:r>
              <a:rPr lang="en-IN" sz="2400" dirty="0">
                <a:cs typeface="Aparajita" pitchFamily="34" charset="0"/>
              </a:rPr>
              <a:t>Technically more demanding on the operator compared to Inoue technique.</a:t>
            </a:r>
          </a:p>
          <a:p>
            <a:pPr>
              <a:lnSpc>
                <a:spcPct val="150000"/>
              </a:lnSpc>
            </a:pPr>
            <a:r>
              <a:rPr lang="en-IN" sz="2400" dirty="0">
                <a:cs typeface="Aparajita" pitchFamily="34" charset="0"/>
              </a:rPr>
              <a:t>Advantage -dilator can be reusable- reduces the cost of the procedure.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104373" y="692696"/>
            <a:ext cx="7954027" cy="5400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662-5B78-4C12-A133-4C1676774A7E}"/>
              </a:ext>
            </a:extLst>
          </p:cNvPr>
          <p:cNvSpPr>
            <a:spLocks noGrp="1"/>
          </p:cNvSpPr>
          <p:nvPr>
            <p:ph type="title"/>
          </p:nvPr>
        </p:nvSpPr>
        <p:spPr>
          <a:xfrm>
            <a:off x="887260" y="478748"/>
            <a:ext cx="6113745" cy="874952"/>
          </a:xfrm>
        </p:spPr>
        <p:txBody>
          <a:bodyPr>
            <a:normAutofit/>
          </a:bodyPr>
          <a:lstStyle/>
          <a:p>
            <a:r>
              <a:rPr lang="en-US" sz="3200" b="1" u="sng" dirty="0"/>
              <a:t>MS IN YOUNG -INDIAN SCENARIO</a:t>
            </a:r>
            <a:endParaRPr lang="en-IN" sz="3200" b="1" u="sng" dirty="0"/>
          </a:p>
        </p:txBody>
      </p:sp>
      <p:sp>
        <p:nvSpPr>
          <p:cNvPr id="3" name="Content Placeholder 2">
            <a:extLst>
              <a:ext uri="{FF2B5EF4-FFF2-40B4-BE49-F238E27FC236}">
                <a16:creationId xmlns:a16="http://schemas.microsoft.com/office/drawing/2014/main" id="{A0BCA10B-6B55-44CB-8639-E57721C81741}"/>
              </a:ext>
            </a:extLst>
          </p:cNvPr>
          <p:cNvSpPr>
            <a:spLocks noGrp="1"/>
          </p:cNvSpPr>
          <p:nvPr>
            <p:ph idx="1"/>
          </p:nvPr>
        </p:nvSpPr>
        <p:spPr>
          <a:xfrm>
            <a:off x="947802" y="1353700"/>
            <a:ext cx="10515600" cy="3686831"/>
          </a:xfrm>
        </p:spPr>
        <p:txBody>
          <a:bodyPr>
            <a:normAutofit/>
          </a:bodyPr>
          <a:lstStyle/>
          <a:p>
            <a:pPr>
              <a:lnSpc>
                <a:spcPct val="150000"/>
              </a:lnSpc>
            </a:pPr>
            <a:r>
              <a:rPr lang="en-US" sz="2400" dirty="0"/>
              <a:t>In developing countries, mitral stenosis is severe enough to require commissurotomy before the age of 20 or even 15 years.</a:t>
            </a:r>
          </a:p>
          <a:p>
            <a:pPr>
              <a:lnSpc>
                <a:spcPct val="150000"/>
              </a:lnSpc>
            </a:pPr>
            <a:r>
              <a:rPr lang="en-US" sz="2400" dirty="0"/>
              <a:t>In1408 patients with RDH at the G B Pant Hospital, New Delhi –(1967 and 1973)</a:t>
            </a:r>
          </a:p>
          <a:p>
            <a:pPr>
              <a:lnSpc>
                <a:spcPct val="150000"/>
              </a:lnSpc>
            </a:pPr>
            <a:r>
              <a:rPr lang="en-US" sz="2400" dirty="0"/>
              <a:t>713 (51 %) had mitral stenosis</a:t>
            </a:r>
          </a:p>
          <a:p>
            <a:pPr>
              <a:lnSpc>
                <a:spcPct val="150000"/>
              </a:lnSpc>
            </a:pPr>
            <a:r>
              <a:rPr lang="en-US" sz="2400" dirty="0"/>
              <a:t>140 patients below age 20</a:t>
            </a:r>
            <a:endParaRPr lang="en-IN" sz="2400" dirty="0"/>
          </a:p>
        </p:txBody>
      </p:sp>
      <p:graphicFrame>
        <p:nvGraphicFramePr>
          <p:cNvPr id="5" name="Table 5">
            <a:extLst>
              <a:ext uri="{FF2B5EF4-FFF2-40B4-BE49-F238E27FC236}">
                <a16:creationId xmlns:a16="http://schemas.microsoft.com/office/drawing/2014/main" id="{F6F24333-9107-439E-8D8B-E6F74D17FEBB}"/>
              </a:ext>
            </a:extLst>
          </p:cNvPr>
          <p:cNvGraphicFramePr>
            <a:graphicFrameLocks noGrp="1"/>
          </p:cNvGraphicFramePr>
          <p:nvPr>
            <p:extLst>
              <p:ext uri="{D42A27DB-BD31-4B8C-83A1-F6EECF244321}">
                <p14:modId xmlns:p14="http://schemas.microsoft.com/office/powerpoint/2010/main" val="2673717583"/>
              </p:ext>
            </p:extLst>
          </p:nvPr>
        </p:nvGraphicFramePr>
        <p:xfrm>
          <a:off x="1791221" y="4735516"/>
          <a:ext cx="9194103" cy="1537568"/>
        </p:xfrm>
        <a:graphic>
          <a:graphicData uri="http://schemas.openxmlformats.org/drawingml/2006/table">
            <a:tbl>
              <a:tblPr firstRow="1" bandRow="1">
                <a:tableStyleId>{5C22544A-7EE6-4342-B048-85BDC9FD1C3A}</a:tableStyleId>
              </a:tblPr>
              <a:tblGrid>
                <a:gridCol w="3064701">
                  <a:extLst>
                    <a:ext uri="{9D8B030D-6E8A-4147-A177-3AD203B41FA5}">
                      <a16:colId xmlns:a16="http://schemas.microsoft.com/office/drawing/2014/main" val="3101766346"/>
                    </a:ext>
                  </a:extLst>
                </a:gridCol>
                <a:gridCol w="3064701">
                  <a:extLst>
                    <a:ext uri="{9D8B030D-6E8A-4147-A177-3AD203B41FA5}">
                      <a16:colId xmlns:a16="http://schemas.microsoft.com/office/drawing/2014/main" val="2158813710"/>
                    </a:ext>
                  </a:extLst>
                </a:gridCol>
                <a:gridCol w="3064701">
                  <a:extLst>
                    <a:ext uri="{9D8B030D-6E8A-4147-A177-3AD203B41FA5}">
                      <a16:colId xmlns:a16="http://schemas.microsoft.com/office/drawing/2014/main" val="2086242216"/>
                    </a:ext>
                  </a:extLst>
                </a:gridCol>
              </a:tblGrid>
              <a:tr h="768784">
                <a:tc>
                  <a:txBody>
                    <a:bodyPr/>
                    <a:lstStyle/>
                    <a:p>
                      <a:r>
                        <a:rPr lang="en-IN" dirty="0"/>
                        <a:t>&lt;10 </a:t>
                      </a:r>
                    </a:p>
                  </a:txBody>
                  <a:tcPr/>
                </a:tc>
                <a:tc>
                  <a:txBody>
                    <a:bodyPr/>
                    <a:lstStyle/>
                    <a:p>
                      <a:r>
                        <a:rPr lang="en-IN" dirty="0"/>
                        <a:t>10-15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15-20</a:t>
                      </a:r>
                    </a:p>
                    <a:p>
                      <a:endParaRPr lang="en-IN" dirty="0"/>
                    </a:p>
                  </a:txBody>
                  <a:tcPr/>
                </a:tc>
                <a:extLst>
                  <a:ext uri="{0D108BD9-81ED-4DB2-BD59-A6C34878D82A}">
                    <a16:rowId xmlns:a16="http://schemas.microsoft.com/office/drawing/2014/main" val="2883530792"/>
                  </a:ext>
                </a:extLst>
              </a:tr>
              <a:tr h="768784">
                <a:tc>
                  <a:txBody>
                    <a:bodyPr/>
                    <a:lstStyle/>
                    <a:p>
                      <a:r>
                        <a:rPr lang="en-IN" dirty="0"/>
                        <a:t>4 (2.8%) </a:t>
                      </a:r>
                    </a:p>
                  </a:txBody>
                  <a:tcPr/>
                </a:tc>
                <a:tc>
                  <a:txBody>
                    <a:bodyPr/>
                    <a:lstStyle/>
                    <a:p>
                      <a:r>
                        <a:rPr lang="en-IN" dirty="0"/>
                        <a:t>55 (39.4%)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81 (57.8%)</a:t>
                      </a:r>
                    </a:p>
                    <a:p>
                      <a:endParaRPr lang="en-IN" dirty="0"/>
                    </a:p>
                  </a:txBody>
                  <a:tcPr/>
                </a:tc>
                <a:extLst>
                  <a:ext uri="{0D108BD9-81ED-4DB2-BD59-A6C34878D82A}">
                    <a16:rowId xmlns:a16="http://schemas.microsoft.com/office/drawing/2014/main" val="893235440"/>
                  </a:ext>
                </a:extLst>
              </a:tr>
            </a:tbl>
          </a:graphicData>
        </a:graphic>
      </p:graphicFrame>
    </p:spTree>
    <p:extLst>
      <p:ext uri="{BB962C8B-B14F-4D97-AF65-F5344CB8AC3E}">
        <p14:creationId xmlns:p14="http://schemas.microsoft.com/office/powerpoint/2010/main" val="1296144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C5BD-5BFA-40FB-959D-431AFEEC941D}"/>
              </a:ext>
            </a:extLst>
          </p:cNvPr>
          <p:cNvSpPr>
            <a:spLocks noGrp="1"/>
          </p:cNvSpPr>
          <p:nvPr>
            <p:ph type="title"/>
          </p:nvPr>
        </p:nvSpPr>
        <p:spPr>
          <a:xfrm>
            <a:off x="1306882" y="501041"/>
            <a:ext cx="6477000" cy="889022"/>
          </a:xfrm>
        </p:spPr>
        <p:txBody>
          <a:bodyPr>
            <a:normAutofit/>
          </a:bodyPr>
          <a:lstStyle/>
          <a:p>
            <a:r>
              <a:rPr lang="en-IN" sz="3200" b="1" dirty="0"/>
              <a:t>Retrograde </a:t>
            </a:r>
            <a:r>
              <a:rPr lang="en-IN" sz="3200" b="1" dirty="0" err="1"/>
              <a:t>transarterial</a:t>
            </a:r>
            <a:r>
              <a:rPr lang="en-IN" sz="3200" b="1" dirty="0"/>
              <a:t> techniques</a:t>
            </a:r>
          </a:p>
        </p:txBody>
      </p:sp>
      <p:sp>
        <p:nvSpPr>
          <p:cNvPr id="3" name="Content Placeholder 2">
            <a:extLst>
              <a:ext uri="{FF2B5EF4-FFF2-40B4-BE49-F238E27FC236}">
                <a16:creationId xmlns:a16="http://schemas.microsoft.com/office/drawing/2014/main" id="{C9207619-6864-4CD4-AABB-332E559F95C3}"/>
              </a:ext>
            </a:extLst>
          </p:cNvPr>
          <p:cNvSpPr>
            <a:spLocks noGrp="1"/>
          </p:cNvSpPr>
          <p:nvPr>
            <p:ph idx="1"/>
          </p:nvPr>
        </p:nvSpPr>
        <p:spPr>
          <a:xfrm>
            <a:off x="1306882" y="1853525"/>
            <a:ext cx="10046918" cy="3858343"/>
          </a:xfrm>
        </p:spPr>
        <p:txBody>
          <a:bodyPr>
            <a:normAutofit/>
          </a:bodyPr>
          <a:lstStyle/>
          <a:p>
            <a:pPr>
              <a:lnSpc>
                <a:spcPct val="150000"/>
              </a:lnSpc>
            </a:pPr>
            <a:r>
              <a:rPr lang="en-US" sz="2400" dirty="0"/>
              <a:t>Used alone or in combination with antegrade (transseptal puncture) techniques</a:t>
            </a:r>
          </a:p>
          <a:p>
            <a:pPr>
              <a:lnSpc>
                <a:spcPct val="150000"/>
              </a:lnSpc>
            </a:pPr>
            <a:r>
              <a:rPr lang="en-US" sz="2400" dirty="0"/>
              <a:t>Advantage – Doesn’t  require trans-septal puncture or using only minimal dilatation of the intra-atrial septum.</a:t>
            </a:r>
          </a:p>
          <a:p>
            <a:pPr marL="0" indent="0">
              <a:lnSpc>
                <a:spcPct val="150000"/>
              </a:lnSpc>
              <a:buNone/>
            </a:pPr>
            <a:r>
              <a:rPr lang="en-US" sz="2400" dirty="0"/>
              <a:t>• Disadvantage- Arterial injury because of the larger balloons used.</a:t>
            </a:r>
          </a:p>
          <a:p>
            <a:pPr marL="0" indent="0">
              <a:lnSpc>
                <a:spcPct val="150000"/>
              </a:lnSpc>
              <a:buNone/>
            </a:pPr>
            <a:r>
              <a:rPr lang="en-US" sz="2400" dirty="0"/>
              <a:t>• Procedures can be technically difficult and time consuming.</a:t>
            </a:r>
          </a:p>
          <a:p>
            <a:pPr marL="0" indent="0">
              <a:lnSpc>
                <a:spcPct val="150000"/>
              </a:lnSpc>
              <a:buNone/>
            </a:pPr>
            <a:endParaRPr lang="en-IN" sz="2400" dirty="0"/>
          </a:p>
        </p:txBody>
      </p:sp>
    </p:spTree>
    <p:extLst>
      <p:ext uri="{BB962C8B-B14F-4D97-AF65-F5344CB8AC3E}">
        <p14:creationId xmlns:p14="http://schemas.microsoft.com/office/powerpoint/2010/main" val="8162519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87FB-6190-4C0C-9CB0-684D59700BF8}"/>
              </a:ext>
            </a:extLst>
          </p:cNvPr>
          <p:cNvSpPr>
            <a:spLocks noGrp="1"/>
          </p:cNvSpPr>
          <p:nvPr>
            <p:ph type="title"/>
          </p:nvPr>
        </p:nvSpPr>
        <p:spPr>
          <a:xfrm>
            <a:off x="1046746" y="555457"/>
            <a:ext cx="10515600" cy="1325563"/>
          </a:xfrm>
        </p:spPr>
        <p:txBody>
          <a:bodyPr>
            <a:normAutofit/>
          </a:bodyPr>
          <a:lstStyle/>
          <a:p>
            <a:r>
              <a:rPr lang="en-IN" sz="3200" b="1" dirty="0"/>
              <a:t>Immediate Results</a:t>
            </a:r>
          </a:p>
        </p:txBody>
      </p:sp>
      <p:sp>
        <p:nvSpPr>
          <p:cNvPr id="3" name="Content Placeholder 2">
            <a:extLst>
              <a:ext uri="{FF2B5EF4-FFF2-40B4-BE49-F238E27FC236}">
                <a16:creationId xmlns:a16="http://schemas.microsoft.com/office/drawing/2014/main" id="{7EB79A9B-A8E3-4EA0-A9C7-A4BE2A646170}"/>
              </a:ext>
            </a:extLst>
          </p:cNvPr>
          <p:cNvSpPr>
            <a:spLocks noGrp="1"/>
          </p:cNvSpPr>
          <p:nvPr>
            <p:ph idx="1"/>
          </p:nvPr>
        </p:nvSpPr>
        <p:spPr/>
        <p:txBody>
          <a:bodyPr/>
          <a:lstStyle/>
          <a:p>
            <a:r>
              <a:rPr lang="en-US" dirty="0"/>
              <a:t>Immediate results of PMV are assessed by a combination of echo Doppler measurements and hemodynamics.</a:t>
            </a:r>
            <a:endParaRPr lang="en-IN" dirty="0"/>
          </a:p>
        </p:txBody>
      </p:sp>
      <p:pic>
        <p:nvPicPr>
          <p:cNvPr id="4" name="Picture 3">
            <a:extLst>
              <a:ext uri="{FF2B5EF4-FFF2-40B4-BE49-F238E27FC236}">
                <a16:creationId xmlns:a16="http://schemas.microsoft.com/office/drawing/2014/main" id="{2BB4131D-BA13-4859-98B5-D26DA47F12AE}"/>
              </a:ext>
            </a:extLst>
          </p:cNvPr>
          <p:cNvPicPr>
            <a:picLocks noChangeAspect="1"/>
          </p:cNvPicPr>
          <p:nvPr/>
        </p:nvPicPr>
        <p:blipFill>
          <a:blip r:embed="rId2"/>
          <a:stretch>
            <a:fillRect/>
          </a:stretch>
        </p:blipFill>
        <p:spPr>
          <a:xfrm>
            <a:off x="1046746" y="3052762"/>
            <a:ext cx="9958137" cy="3124201"/>
          </a:xfrm>
          <a:prstGeom prst="rect">
            <a:avLst/>
          </a:prstGeom>
        </p:spPr>
      </p:pic>
    </p:spTree>
    <p:extLst>
      <p:ext uri="{BB962C8B-B14F-4D97-AF65-F5344CB8AC3E}">
        <p14:creationId xmlns:p14="http://schemas.microsoft.com/office/powerpoint/2010/main" val="3100027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7CCE0-4AF4-4F08-AB7D-AB29B8CC9595}"/>
              </a:ext>
            </a:extLst>
          </p:cNvPr>
          <p:cNvSpPr>
            <a:spLocks noGrp="1"/>
          </p:cNvSpPr>
          <p:nvPr>
            <p:ph idx="1"/>
          </p:nvPr>
        </p:nvSpPr>
        <p:spPr>
          <a:xfrm>
            <a:off x="838200" y="766845"/>
            <a:ext cx="6914975" cy="5521660"/>
          </a:xfrm>
        </p:spPr>
        <p:txBody>
          <a:bodyPr>
            <a:normAutofit lnSpcReduction="10000"/>
          </a:bodyPr>
          <a:lstStyle/>
          <a:p>
            <a:pPr>
              <a:lnSpc>
                <a:spcPct val="150000"/>
              </a:lnSpc>
            </a:pPr>
            <a:r>
              <a:rPr lang="en-US" sz="2400" dirty="0"/>
              <a:t>Most investigators - valve area ↑ 1.0 cm2 2.0 cm.</a:t>
            </a:r>
          </a:p>
          <a:p>
            <a:pPr>
              <a:lnSpc>
                <a:spcPct val="150000"/>
              </a:lnSpc>
            </a:pPr>
            <a:r>
              <a:rPr lang="en-US" sz="2400" dirty="0"/>
              <a:t>↓ LA pressure and the transmitral pressure gradient</a:t>
            </a:r>
          </a:p>
          <a:p>
            <a:pPr>
              <a:lnSpc>
                <a:spcPct val="150000"/>
              </a:lnSpc>
            </a:pPr>
            <a:r>
              <a:rPr lang="en-US" sz="2400" dirty="0"/>
              <a:t>Reduction in PAP</a:t>
            </a:r>
          </a:p>
          <a:p>
            <a:pPr>
              <a:lnSpc>
                <a:spcPct val="150000"/>
              </a:lnSpc>
            </a:pPr>
            <a:r>
              <a:rPr lang="en-US" sz="2400" dirty="0"/>
              <a:t>Increase in CO</a:t>
            </a:r>
          </a:p>
          <a:p>
            <a:pPr>
              <a:lnSpc>
                <a:spcPct val="150000"/>
              </a:lnSpc>
            </a:pPr>
            <a:r>
              <a:rPr lang="en-US" sz="2400" dirty="0"/>
              <a:t>↓ in LA stiffness, resulting in</a:t>
            </a:r>
          </a:p>
          <a:p>
            <a:pPr lvl="1">
              <a:lnSpc>
                <a:spcPct val="150000"/>
              </a:lnSpc>
            </a:pPr>
            <a:r>
              <a:rPr lang="en-US" dirty="0"/>
              <a:t>An increase in LA pump function in patients in SR </a:t>
            </a:r>
          </a:p>
          <a:p>
            <a:pPr lvl="1">
              <a:lnSpc>
                <a:spcPct val="150000"/>
              </a:lnSpc>
            </a:pPr>
            <a:r>
              <a:rPr lang="en-US" dirty="0"/>
              <a:t>An increase in LA reservoir function in those with AF.</a:t>
            </a:r>
            <a:endParaRPr lang="en-IN" dirty="0"/>
          </a:p>
        </p:txBody>
      </p:sp>
      <p:pic>
        <p:nvPicPr>
          <p:cNvPr id="4" name="Content Placeholder 4">
            <a:extLst>
              <a:ext uri="{FF2B5EF4-FFF2-40B4-BE49-F238E27FC236}">
                <a16:creationId xmlns:a16="http://schemas.microsoft.com/office/drawing/2014/main" id="{6DFFE4B5-C513-46BA-8156-01759B348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958" y="1588167"/>
            <a:ext cx="4262445" cy="4010528"/>
          </a:xfrm>
          <a:prstGeom prst="rect">
            <a:avLst/>
          </a:prstGeom>
        </p:spPr>
      </p:pic>
    </p:spTree>
    <p:extLst>
      <p:ext uri="{BB962C8B-B14F-4D97-AF65-F5344CB8AC3E}">
        <p14:creationId xmlns:p14="http://schemas.microsoft.com/office/powerpoint/2010/main" val="188919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612DF-3C64-41E8-9E18-8D9281D3BCB2}"/>
              </a:ext>
            </a:extLst>
          </p:cNvPr>
          <p:cNvSpPr>
            <a:spLocks noGrp="1"/>
          </p:cNvSpPr>
          <p:nvPr>
            <p:ph idx="1"/>
          </p:nvPr>
        </p:nvSpPr>
        <p:spPr>
          <a:xfrm>
            <a:off x="1062790" y="1253331"/>
            <a:ext cx="10519611" cy="4351338"/>
          </a:xfrm>
        </p:spPr>
        <p:txBody>
          <a:bodyPr>
            <a:normAutofit/>
          </a:bodyPr>
          <a:lstStyle/>
          <a:p>
            <a:pPr>
              <a:lnSpc>
                <a:spcPct val="150000"/>
              </a:lnSpc>
            </a:pPr>
            <a:r>
              <a:rPr lang="en-US" sz="2400" dirty="0"/>
              <a:t>A Single commissure split during one of the first balloon inflations- result of asymmetric commissural fusion or calcification.</a:t>
            </a:r>
          </a:p>
          <a:p>
            <a:pPr>
              <a:lnSpc>
                <a:spcPct val="150000"/>
              </a:lnSpc>
            </a:pPr>
            <a:r>
              <a:rPr lang="en-US" sz="2400" dirty="0"/>
              <a:t>Splitting of a single commissure often makes it difficult to split the second commissure( inflated balloon will be displaced into the already opened side of the valve).</a:t>
            </a:r>
          </a:p>
          <a:p>
            <a:pPr>
              <a:lnSpc>
                <a:spcPct val="150000"/>
              </a:lnSpc>
            </a:pPr>
            <a:r>
              <a:rPr lang="en-US" sz="2400" dirty="0"/>
              <a:t>Results in an adequate rather than an excellent post procedure valve area</a:t>
            </a:r>
          </a:p>
        </p:txBody>
      </p:sp>
    </p:spTree>
    <p:extLst>
      <p:ext uri="{BB962C8B-B14F-4D97-AF65-F5344CB8AC3E}">
        <p14:creationId xmlns:p14="http://schemas.microsoft.com/office/powerpoint/2010/main" val="613317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FED3-ADAA-489A-A9AD-EFD36916B450}"/>
              </a:ext>
            </a:extLst>
          </p:cNvPr>
          <p:cNvSpPr>
            <a:spLocks noGrp="1"/>
          </p:cNvSpPr>
          <p:nvPr>
            <p:ph type="title"/>
          </p:nvPr>
        </p:nvSpPr>
        <p:spPr/>
        <p:txBody>
          <a:bodyPr>
            <a:normAutofit/>
          </a:bodyPr>
          <a:lstStyle/>
          <a:p>
            <a:r>
              <a:rPr lang="en-IN" sz="3200" b="1" dirty="0"/>
              <a:t>Long-Term Hemodynamic Results</a:t>
            </a:r>
          </a:p>
        </p:txBody>
      </p:sp>
      <p:sp>
        <p:nvSpPr>
          <p:cNvPr id="7" name="Content Placeholder 6">
            <a:extLst>
              <a:ext uri="{FF2B5EF4-FFF2-40B4-BE49-F238E27FC236}">
                <a16:creationId xmlns:a16="http://schemas.microsoft.com/office/drawing/2014/main" id="{26A5A848-43D4-4C49-9F01-139EE54BF1A9}"/>
              </a:ext>
            </a:extLst>
          </p:cNvPr>
          <p:cNvSpPr>
            <a:spLocks noGrp="1"/>
          </p:cNvSpPr>
          <p:nvPr>
            <p:ph idx="1"/>
          </p:nvPr>
        </p:nvSpPr>
        <p:spPr>
          <a:xfrm>
            <a:off x="838200" y="1677836"/>
            <a:ext cx="10790321" cy="4351338"/>
          </a:xfrm>
        </p:spPr>
        <p:txBody>
          <a:bodyPr>
            <a:normAutofit/>
          </a:bodyPr>
          <a:lstStyle/>
          <a:p>
            <a:pPr>
              <a:lnSpc>
                <a:spcPct val="150000"/>
              </a:lnSpc>
            </a:pPr>
            <a:r>
              <a:rPr lang="en-US" sz="2400" dirty="0"/>
              <a:t>1YR after valvotomy - several parameters show continued improvement, including further reductions in PASP and increases in CO.</a:t>
            </a:r>
          </a:p>
          <a:p>
            <a:pPr>
              <a:lnSpc>
                <a:spcPct val="150000"/>
              </a:lnSpc>
            </a:pPr>
            <a:r>
              <a:rPr lang="en-US" sz="2400" dirty="0"/>
              <a:t>PVR declines and normalizes in many patients</a:t>
            </a:r>
          </a:p>
          <a:p>
            <a:pPr>
              <a:lnSpc>
                <a:spcPct val="150000"/>
              </a:lnSpc>
            </a:pPr>
            <a:r>
              <a:rPr lang="en-US" sz="2400" dirty="0"/>
              <a:t>Survival rate at one, two, three, and four years -93, 90, 87, and 84 %,respectively.</a:t>
            </a:r>
          </a:p>
          <a:p>
            <a:pPr>
              <a:lnSpc>
                <a:spcPct val="150000"/>
              </a:lnSpc>
            </a:pPr>
            <a:r>
              <a:rPr lang="en-US" sz="2400" dirty="0"/>
              <a:t>The event-free survival (freedom from death, mitral valve surgery, or repeat PMBV) at one, two, three, and four years was 80, 71, 66, and 60 percent.</a:t>
            </a:r>
            <a:endParaRPr lang="en-IN" sz="2400" dirty="0"/>
          </a:p>
        </p:txBody>
      </p:sp>
    </p:spTree>
    <p:extLst>
      <p:ext uri="{BB962C8B-B14F-4D97-AF65-F5344CB8AC3E}">
        <p14:creationId xmlns:p14="http://schemas.microsoft.com/office/powerpoint/2010/main" val="22242828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A659-EC29-4423-818C-678C54F97DF0}"/>
              </a:ext>
            </a:extLst>
          </p:cNvPr>
          <p:cNvSpPr>
            <a:spLocks noGrp="1"/>
          </p:cNvSpPr>
          <p:nvPr>
            <p:ph type="title"/>
          </p:nvPr>
        </p:nvSpPr>
        <p:spPr>
          <a:xfrm>
            <a:off x="838200" y="92409"/>
            <a:ext cx="10515600" cy="1325563"/>
          </a:xfrm>
        </p:spPr>
        <p:txBody>
          <a:bodyPr>
            <a:normAutofit/>
          </a:bodyPr>
          <a:lstStyle/>
          <a:p>
            <a:r>
              <a:rPr lang="en-US" sz="3200" b="1" dirty="0"/>
              <a:t>LONG-TERM RESULTS OF BMV FOR MS</a:t>
            </a:r>
            <a:endParaRPr lang="en-IN" sz="3200" b="1" dirty="0"/>
          </a:p>
        </p:txBody>
      </p:sp>
      <p:pic>
        <p:nvPicPr>
          <p:cNvPr id="4" name="Picture 3">
            <a:extLst>
              <a:ext uri="{FF2B5EF4-FFF2-40B4-BE49-F238E27FC236}">
                <a16:creationId xmlns:a16="http://schemas.microsoft.com/office/drawing/2014/main" id="{98D26E94-5564-4218-8678-CEEE0355D873}"/>
              </a:ext>
            </a:extLst>
          </p:cNvPr>
          <p:cNvPicPr>
            <a:picLocks noChangeAspect="1"/>
          </p:cNvPicPr>
          <p:nvPr/>
        </p:nvPicPr>
        <p:blipFill>
          <a:blip r:embed="rId2"/>
          <a:stretch>
            <a:fillRect/>
          </a:stretch>
        </p:blipFill>
        <p:spPr>
          <a:xfrm>
            <a:off x="1067349" y="1825625"/>
            <a:ext cx="10057301" cy="4167169"/>
          </a:xfrm>
          <a:prstGeom prst="rect">
            <a:avLst/>
          </a:prstGeom>
        </p:spPr>
      </p:pic>
    </p:spTree>
    <p:extLst>
      <p:ext uri="{BB962C8B-B14F-4D97-AF65-F5344CB8AC3E}">
        <p14:creationId xmlns:p14="http://schemas.microsoft.com/office/powerpoint/2010/main" val="42310039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AD0-89FD-488C-9A01-8E1FEED4B15B}"/>
              </a:ext>
            </a:extLst>
          </p:cNvPr>
          <p:cNvSpPr>
            <a:spLocks noGrp="1"/>
          </p:cNvSpPr>
          <p:nvPr>
            <p:ph type="title"/>
          </p:nvPr>
        </p:nvSpPr>
        <p:spPr/>
        <p:txBody>
          <a:bodyPr>
            <a:normAutofit/>
          </a:bodyPr>
          <a:lstStyle/>
          <a:p>
            <a:r>
              <a:rPr lang="en-IN" sz="3200" b="1" dirty="0"/>
              <a:t>Multivariate predictions of mortality</a:t>
            </a:r>
          </a:p>
        </p:txBody>
      </p:sp>
      <p:sp>
        <p:nvSpPr>
          <p:cNvPr id="3" name="Content Placeholder 2">
            <a:extLst>
              <a:ext uri="{FF2B5EF4-FFF2-40B4-BE49-F238E27FC236}">
                <a16:creationId xmlns:a16="http://schemas.microsoft.com/office/drawing/2014/main" id="{D9D1657A-052C-4FAE-96D4-CFA489EC564A}"/>
              </a:ext>
            </a:extLst>
          </p:cNvPr>
          <p:cNvSpPr>
            <a:spLocks noGrp="1"/>
          </p:cNvSpPr>
          <p:nvPr>
            <p:ph idx="1"/>
          </p:nvPr>
        </p:nvSpPr>
        <p:spPr>
          <a:xfrm>
            <a:off x="838200" y="1568951"/>
            <a:ext cx="10515600" cy="4923924"/>
          </a:xfrm>
        </p:spPr>
        <p:txBody>
          <a:bodyPr>
            <a:normAutofit/>
          </a:bodyPr>
          <a:lstStyle/>
          <a:p>
            <a:pPr marL="0" indent="0">
              <a:lnSpc>
                <a:spcPct val="150000"/>
              </a:lnSpc>
              <a:buNone/>
            </a:pPr>
            <a:r>
              <a:rPr lang="en-IN" sz="2400" dirty="0"/>
              <a:t>• Echocardiographic score &gt;8</a:t>
            </a:r>
          </a:p>
          <a:p>
            <a:pPr marL="0" indent="0">
              <a:lnSpc>
                <a:spcPct val="150000"/>
              </a:lnSpc>
              <a:buNone/>
            </a:pPr>
            <a:r>
              <a:rPr lang="en-IN" sz="2400" dirty="0"/>
              <a:t>• Increasing age</a:t>
            </a:r>
          </a:p>
          <a:p>
            <a:pPr marL="0" indent="0">
              <a:lnSpc>
                <a:spcPct val="150000"/>
              </a:lnSpc>
              <a:buNone/>
            </a:pPr>
            <a:r>
              <a:rPr lang="en-IN" sz="2400" dirty="0"/>
              <a:t>• Prior surgical commissurotomy</a:t>
            </a:r>
          </a:p>
          <a:p>
            <a:pPr marL="0" indent="0">
              <a:lnSpc>
                <a:spcPct val="150000"/>
              </a:lnSpc>
              <a:buNone/>
            </a:pPr>
            <a:r>
              <a:rPr lang="en-IN" sz="2400" dirty="0"/>
              <a:t>• NYHA functional class IV</a:t>
            </a:r>
          </a:p>
          <a:p>
            <a:pPr marL="0" indent="0">
              <a:lnSpc>
                <a:spcPct val="150000"/>
              </a:lnSpc>
              <a:buNone/>
            </a:pPr>
            <a:r>
              <a:rPr lang="en-IN" sz="2400" dirty="0"/>
              <a:t>• Higher postprocedural PA pressure</a:t>
            </a:r>
          </a:p>
          <a:p>
            <a:pPr marL="0" indent="0">
              <a:lnSpc>
                <a:spcPct val="150000"/>
              </a:lnSpc>
              <a:buNone/>
            </a:pPr>
            <a:r>
              <a:rPr lang="en-IN" sz="2400" dirty="0"/>
              <a:t>• Preprocedural mitral regurgitation ≥2+</a:t>
            </a:r>
          </a:p>
          <a:p>
            <a:pPr marL="0" indent="0">
              <a:lnSpc>
                <a:spcPct val="150000"/>
              </a:lnSpc>
              <a:buNone/>
            </a:pPr>
            <a:r>
              <a:rPr lang="en-IN" sz="2400" dirty="0"/>
              <a:t>• Postprocedural mitral regurgitation ≥3+</a:t>
            </a:r>
          </a:p>
        </p:txBody>
      </p:sp>
    </p:spTree>
    <p:extLst>
      <p:ext uri="{BB962C8B-B14F-4D97-AF65-F5344CB8AC3E}">
        <p14:creationId xmlns:p14="http://schemas.microsoft.com/office/powerpoint/2010/main" val="22740433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8085-BDC6-4ABB-8DA7-F90DFDE2A608}"/>
              </a:ext>
            </a:extLst>
          </p:cNvPr>
          <p:cNvSpPr>
            <a:spLocks noGrp="1"/>
          </p:cNvSpPr>
          <p:nvPr>
            <p:ph type="title"/>
          </p:nvPr>
        </p:nvSpPr>
        <p:spPr/>
        <p:txBody>
          <a:bodyPr>
            <a:normAutofit/>
          </a:bodyPr>
          <a:lstStyle/>
          <a:p>
            <a:r>
              <a:rPr lang="en-US" sz="3200" b="1" dirty="0"/>
              <a:t>BMV/PTMC </a:t>
            </a:r>
            <a:r>
              <a:rPr lang="en-US" sz="3200" b="1" dirty="0">
                <a:cs typeface="Aparajita" pitchFamily="34" charset="0"/>
              </a:rPr>
              <a:t>SUMMARY</a:t>
            </a:r>
            <a:endParaRPr lang="en-IN" sz="3200" b="1" dirty="0"/>
          </a:p>
        </p:txBody>
      </p:sp>
      <p:sp>
        <p:nvSpPr>
          <p:cNvPr id="3" name="Content Placeholder 2">
            <a:extLst>
              <a:ext uri="{FF2B5EF4-FFF2-40B4-BE49-F238E27FC236}">
                <a16:creationId xmlns:a16="http://schemas.microsoft.com/office/drawing/2014/main" id="{D0DA3B39-A379-446E-9BB0-3434B4FEAC4E}"/>
              </a:ext>
            </a:extLst>
          </p:cNvPr>
          <p:cNvSpPr>
            <a:spLocks noGrp="1"/>
          </p:cNvSpPr>
          <p:nvPr>
            <p:ph idx="1"/>
          </p:nvPr>
        </p:nvSpPr>
        <p:spPr>
          <a:xfrm>
            <a:off x="838200" y="1921878"/>
            <a:ext cx="10984832" cy="4351338"/>
          </a:xfrm>
        </p:spPr>
        <p:txBody>
          <a:bodyPr>
            <a:normAutofit/>
          </a:bodyPr>
          <a:lstStyle/>
          <a:p>
            <a:pPr>
              <a:lnSpc>
                <a:spcPct val="150000"/>
              </a:lnSpc>
            </a:pPr>
            <a:r>
              <a:rPr lang="en-US" sz="2400" dirty="0">
                <a:cs typeface="Aparajita" pitchFamily="34" charset="0"/>
              </a:rPr>
              <a:t>Safe and effective procedure with &gt;95% procedural success and excellent long term results.</a:t>
            </a:r>
            <a:endParaRPr lang="en-IN" sz="2400" dirty="0">
              <a:cs typeface="Aparajita" pitchFamily="34" charset="0"/>
            </a:endParaRPr>
          </a:p>
          <a:p>
            <a:pPr>
              <a:lnSpc>
                <a:spcPct val="150000"/>
              </a:lnSpc>
            </a:pPr>
            <a:r>
              <a:rPr lang="en-IN" sz="2400" dirty="0">
                <a:cs typeface="Aparajita" pitchFamily="34" charset="0"/>
              </a:rPr>
              <a:t>Complication rates low – mostly Valve tear and MR – 3% </a:t>
            </a:r>
          </a:p>
          <a:p>
            <a:pPr>
              <a:lnSpc>
                <a:spcPct val="150000"/>
              </a:lnSpc>
            </a:pPr>
            <a:r>
              <a:rPr lang="en-IN" sz="2400" dirty="0">
                <a:cs typeface="Aparajita" pitchFamily="34" charset="0"/>
              </a:rPr>
              <a:t>Gratifying results in majority of patients. </a:t>
            </a:r>
          </a:p>
          <a:p>
            <a:pPr>
              <a:lnSpc>
                <a:spcPct val="150000"/>
              </a:lnSpc>
            </a:pPr>
            <a:r>
              <a:rPr lang="en-IN" sz="2400" dirty="0">
                <a:cs typeface="Aparajita" pitchFamily="34" charset="0"/>
              </a:rPr>
              <a:t>The procedure of choice in pliable mitral stenosis </a:t>
            </a:r>
          </a:p>
          <a:p>
            <a:pPr>
              <a:lnSpc>
                <a:spcPct val="150000"/>
              </a:lnSpc>
            </a:pPr>
            <a:endParaRPr lang="en-IN" sz="2400" dirty="0"/>
          </a:p>
          <a:p>
            <a:endParaRPr lang="en-IN" sz="2400" dirty="0"/>
          </a:p>
        </p:txBody>
      </p:sp>
    </p:spTree>
    <p:extLst>
      <p:ext uri="{BB962C8B-B14F-4D97-AF65-F5344CB8AC3E}">
        <p14:creationId xmlns:p14="http://schemas.microsoft.com/office/powerpoint/2010/main" val="2526543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9D99A-A96A-4812-829E-50AD0837E153}"/>
              </a:ext>
            </a:extLst>
          </p:cNvPr>
          <p:cNvSpPr>
            <a:spLocks noGrp="1"/>
          </p:cNvSpPr>
          <p:nvPr>
            <p:ph idx="1"/>
          </p:nvPr>
        </p:nvSpPr>
        <p:spPr>
          <a:xfrm>
            <a:off x="2583054" y="2705517"/>
            <a:ext cx="7696200" cy="1446965"/>
          </a:xfrm>
        </p:spPr>
        <p:txBody>
          <a:bodyPr>
            <a:normAutofit/>
          </a:bodyPr>
          <a:lstStyle/>
          <a:p>
            <a:r>
              <a:rPr lang="en-IN" sz="4000" dirty="0">
                <a:latin typeface="Goudy Stout" panose="0202090407030B020401" pitchFamily="18" charset="0"/>
              </a:rPr>
              <a:t>THANK YOU </a:t>
            </a:r>
          </a:p>
        </p:txBody>
      </p:sp>
    </p:spTree>
    <p:extLst>
      <p:ext uri="{BB962C8B-B14F-4D97-AF65-F5344CB8AC3E}">
        <p14:creationId xmlns:p14="http://schemas.microsoft.com/office/powerpoint/2010/main" val="1239476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4664</Words>
  <Application>Microsoft Office PowerPoint</Application>
  <PresentationFormat>Widescreen</PresentationFormat>
  <Paragraphs>367</Paragraphs>
  <Slides>98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98</vt:i4>
      </vt:variant>
    </vt:vector>
  </HeadingPairs>
  <TitlesOfParts>
    <vt:vector size="106" baseType="lpstr">
      <vt:lpstr>Aparajita</vt:lpstr>
      <vt:lpstr>Arial</vt:lpstr>
      <vt:lpstr>Arial Rounded MT Bold</vt:lpstr>
      <vt:lpstr>Calibri</vt:lpstr>
      <vt:lpstr>Calibri Light</vt:lpstr>
      <vt:lpstr>Goudy Stout</vt:lpstr>
      <vt:lpstr>Wingdings</vt:lpstr>
      <vt:lpstr>Office Theme</vt:lpstr>
      <vt:lpstr>MITRAL VALVE STENOSIS - BMV</vt:lpstr>
      <vt:lpstr>INTRODUCTION  </vt:lpstr>
      <vt:lpstr>PowerPoint Presentation</vt:lpstr>
      <vt:lpstr>PowerPoint Presentation</vt:lpstr>
      <vt:lpstr>PowerPoint Presentation</vt:lpstr>
      <vt:lpstr>NATURAL HISTORY OF MS</vt:lpstr>
      <vt:lpstr>PowerPoint Presentation</vt:lpstr>
      <vt:lpstr>PowerPoint Presentation</vt:lpstr>
      <vt:lpstr>MS IN YOUNG -INDIAN SCENARIO</vt:lpstr>
      <vt:lpstr>PowerPoint Presentation</vt:lpstr>
      <vt:lpstr>Stages of Mitral Stenosis</vt:lpstr>
      <vt:lpstr>Severity of MS</vt:lpstr>
      <vt:lpstr>PowerPoint Presentation</vt:lpstr>
      <vt:lpstr>PowerPoint Presentation</vt:lpstr>
      <vt:lpstr>PowerPoint Presentation</vt:lpstr>
      <vt:lpstr>PowerPoint Presentation</vt:lpstr>
      <vt:lpstr>PBMC</vt:lpstr>
      <vt:lpstr>Principle of the procedure</vt:lpstr>
      <vt:lpstr>INDICATIONS OF PBMC</vt:lpstr>
      <vt:lpstr>PowerPoint Presentation</vt:lpstr>
      <vt:lpstr>PowerPoint Presentation</vt:lpstr>
      <vt:lpstr> Patient  selection</vt:lpstr>
      <vt:lpstr>PowerPoint Presentation</vt:lpstr>
      <vt:lpstr>PowerPoint Presentation</vt:lpstr>
      <vt:lpstr>PowerPoint Presentation</vt:lpstr>
      <vt:lpstr>PowerPoint Presentation</vt:lpstr>
      <vt:lpstr>Manjunath’s classification of LA Clot</vt:lpstr>
      <vt:lpstr>PowerPoint Presentation</vt:lpstr>
      <vt:lpstr>Echo Score (Wilkins Score)(Boston or Abascal score)</vt:lpstr>
      <vt:lpstr>LIMITATIONS OF WILKINS</vt:lpstr>
      <vt:lpstr>PowerPoint Presentation</vt:lpstr>
      <vt:lpstr>PowerPoint Presentation</vt:lpstr>
      <vt:lpstr>PBMC Approach </vt:lpstr>
      <vt:lpstr>TECHNIQUES</vt:lpstr>
      <vt:lpstr>TRANS-VENOUS OR ANTEGRADE APPROACH</vt:lpstr>
      <vt:lpstr>Trans-Septal catheterization</vt:lpstr>
      <vt:lpstr>PowerPoint Presentation</vt:lpstr>
      <vt:lpstr>PowerPoint Presentation</vt:lpstr>
      <vt:lpstr>PowerPoint Presentation</vt:lpstr>
      <vt:lpstr>PowerPoint Presentation</vt:lpstr>
      <vt:lpstr>Trans-septal catheterization</vt:lpstr>
      <vt:lpstr>PowerPoint Presentation</vt:lpstr>
      <vt:lpstr>Steps of Trans-septal catheterization</vt:lpstr>
      <vt:lpstr>PowerPoint Presentation</vt:lpstr>
      <vt:lpstr>The  positioning technique  described by croft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Inoue balloon technique (TV approach)</vt:lpstr>
      <vt:lpstr>PowerPoint Presentation</vt:lpstr>
      <vt:lpstr>PowerPoint Presentation</vt:lpstr>
      <vt:lpstr>BALLON SIZE</vt:lpstr>
      <vt:lpstr>CROSSING THE MITRAL VALVE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Stepwise Dilation</vt:lpstr>
      <vt:lpstr>PowerPoint Presentation</vt:lpstr>
      <vt:lpstr>PowerPoint Presentation</vt:lpstr>
      <vt:lpstr>BALLON SUBVALVULAR TRAPPING </vt:lpstr>
      <vt:lpstr>PowerPoint Presentation</vt:lpstr>
      <vt:lpstr>PowerPoint Presentation</vt:lpstr>
      <vt:lpstr>PowerPoint Presentation</vt:lpstr>
      <vt:lpstr>COMPLICATIONS</vt:lpstr>
      <vt:lpstr>PowerPoint Presentation</vt:lpstr>
      <vt:lpstr>PowerPoint Presentation</vt:lpstr>
      <vt:lpstr>PRECAUTIONS TO AVOID COMPLICATIONS</vt:lpstr>
      <vt:lpstr>PowerPoint Presentation</vt:lpstr>
      <vt:lpstr>PBMV During Pregnancy</vt:lpstr>
      <vt:lpstr>PowerPoint Presentation</vt:lpstr>
      <vt:lpstr>DOUBLE-BALLOON TECHNIQUE</vt:lpstr>
      <vt:lpstr>PowerPoint Presentation</vt:lpstr>
      <vt:lpstr>PowerPoint Presentation</vt:lpstr>
      <vt:lpstr>PowerPoint Presentation</vt:lpstr>
      <vt:lpstr>Monorail modification of DB technique </vt:lpstr>
      <vt:lpstr>PowerPoint Presentation</vt:lpstr>
      <vt:lpstr>METALLIC  COMMISSUROTOMY</vt:lpstr>
      <vt:lpstr>PowerPoint Presentation</vt:lpstr>
      <vt:lpstr>PowerPoint Presentation</vt:lpstr>
      <vt:lpstr>Retrograde transarterial techniques</vt:lpstr>
      <vt:lpstr>Immediate Results</vt:lpstr>
      <vt:lpstr>PowerPoint Presentation</vt:lpstr>
      <vt:lpstr>PowerPoint Presentation</vt:lpstr>
      <vt:lpstr>Long-Term Hemodynamic Results</vt:lpstr>
      <vt:lpstr>LONG-TERM RESULTS OF BMV FOR MS</vt:lpstr>
      <vt:lpstr>Multivariate predictions of mortality</vt:lpstr>
      <vt:lpstr>BMV/PTMC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manjunath hiremath</dc:creator>
  <cp:lastModifiedBy>manjunath hiremath</cp:lastModifiedBy>
  <cp:revision>98</cp:revision>
  <dcterms:created xsi:type="dcterms:W3CDTF">2020-07-02T14:07:04Z</dcterms:created>
  <dcterms:modified xsi:type="dcterms:W3CDTF">2020-07-04T08:30:43Z</dcterms:modified>
</cp:coreProperties>
</file>